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83.jpg" ContentType="image/jpeg"/>
  <Override PartName="/ppt/media/image84.jpg" ContentType="image/jpeg"/>
  <Override PartName="/ppt/media/image87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351" r:id="rId2"/>
    <p:sldId id="352" r:id="rId3"/>
    <p:sldId id="256" r:id="rId4"/>
    <p:sldId id="327" r:id="rId5"/>
    <p:sldId id="264" r:id="rId6"/>
    <p:sldId id="267" r:id="rId7"/>
    <p:sldId id="268" r:id="rId8"/>
    <p:sldId id="269" r:id="rId9"/>
    <p:sldId id="270" r:id="rId10"/>
    <p:sldId id="271" r:id="rId11"/>
    <p:sldId id="276" r:id="rId12"/>
    <p:sldId id="317" r:id="rId13"/>
    <p:sldId id="277" r:id="rId14"/>
    <p:sldId id="282" r:id="rId15"/>
    <p:sldId id="280" r:id="rId16"/>
    <p:sldId id="340" r:id="rId17"/>
    <p:sldId id="344" r:id="rId18"/>
    <p:sldId id="342" r:id="rId19"/>
    <p:sldId id="283" r:id="rId20"/>
    <p:sldId id="336" r:id="rId21"/>
    <p:sldId id="343" r:id="rId22"/>
    <p:sldId id="285" r:id="rId23"/>
    <p:sldId id="345" r:id="rId24"/>
    <p:sldId id="346" r:id="rId25"/>
    <p:sldId id="347" r:id="rId26"/>
    <p:sldId id="286" r:id="rId27"/>
    <p:sldId id="287" r:id="rId28"/>
    <p:sldId id="288" r:id="rId29"/>
    <p:sldId id="289" r:id="rId30"/>
    <p:sldId id="339" r:id="rId31"/>
    <p:sldId id="291" r:id="rId32"/>
    <p:sldId id="292" r:id="rId33"/>
    <p:sldId id="341" r:id="rId34"/>
    <p:sldId id="348" r:id="rId35"/>
    <p:sldId id="294" r:id="rId36"/>
    <p:sldId id="295" r:id="rId37"/>
    <p:sldId id="319" r:id="rId38"/>
    <p:sldId id="296" r:id="rId39"/>
    <p:sldId id="297" r:id="rId40"/>
    <p:sldId id="298" r:id="rId41"/>
    <p:sldId id="300" r:id="rId42"/>
    <p:sldId id="354" r:id="rId43"/>
    <p:sldId id="349" r:id="rId44"/>
    <p:sldId id="350" r:id="rId45"/>
    <p:sldId id="301" r:id="rId46"/>
    <p:sldId id="312" r:id="rId47"/>
    <p:sldId id="353" r:id="rId48"/>
    <p:sldId id="335" r:id="rId49"/>
    <p:sldId id="321" r:id="rId50"/>
    <p:sldId id="320" r:id="rId51"/>
    <p:sldId id="323" r:id="rId52"/>
    <p:sldId id="324" r:id="rId53"/>
    <p:sldId id="322" r:id="rId54"/>
    <p:sldId id="338" r:id="rId55"/>
    <p:sldId id="303" r:id="rId56"/>
    <p:sldId id="306" r:id="rId57"/>
    <p:sldId id="325" r:id="rId58"/>
    <p:sldId id="309" r:id="rId59"/>
    <p:sldId id="310" r:id="rId60"/>
    <p:sldId id="311" r:id="rId61"/>
    <p:sldId id="313" r:id="rId62"/>
    <p:sldId id="314" r:id="rId63"/>
    <p:sldId id="315" r:id="rId64"/>
    <p:sldId id="316" r:id="rId65"/>
    <p:sldId id="308" r:id="rId6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996" userDrawn="1">
          <p15:clr>
            <a:srgbClr val="A4A3A4"/>
          </p15:clr>
        </p15:guide>
        <p15:guide id="2" pos="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19"/>
    <p:restoredTop sz="94518"/>
  </p:normalViewPr>
  <p:slideViewPr>
    <p:cSldViewPr>
      <p:cViewPr varScale="1">
        <p:scale>
          <a:sx n="164" d="100"/>
          <a:sy n="164" d="100"/>
        </p:scale>
        <p:origin x="168" y="480"/>
      </p:cViewPr>
      <p:guideLst>
        <p:guide orient="horz" pos="996"/>
        <p:guide pos="2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D116A-8724-2F4B-B7C1-1DC71A3673FC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69ABE-5895-7A41-857E-057241DA47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13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Source: </a:t>
            </a:r>
          </a:p>
          <a:p>
            <a:r>
              <a:rPr lang="en-GB" dirty="0" err="1"/>
              <a:t>Formater</a:t>
            </a:r>
            <a:r>
              <a:rPr lang="en-GB" dirty="0"/>
              <a:t>: https://</a:t>
            </a:r>
            <a:r>
              <a:rPr lang="en-GB" dirty="0" err="1"/>
              <a:t>tabsoft.co</a:t>
            </a:r>
            <a:r>
              <a:rPr lang="en-GB" dirty="0"/>
              <a:t>/3tcPWLn</a:t>
            </a:r>
          </a:p>
          <a:p>
            <a:r>
              <a:rPr lang="en-GB" dirty="0"/>
              <a:t>At </a:t>
            </a:r>
            <a:r>
              <a:rPr lang="en-GB" dirty="0" err="1"/>
              <a:t>gemme</a:t>
            </a:r>
            <a:r>
              <a:rPr lang="en-GB" dirty="0"/>
              <a:t>: https://</a:t>
            </a:r>
            <a:r>
              <a:rPr lang="en-GB" dirty="0" err="1"/>
              <a:t>help.tableau.com</a:t>
            </a:r>
            <a:r>
              <a:rPr lang="en-GB" dirty="0"/>
              <a:t>/current/pro/desktop/</a:t>
            </a:r>
            <a:r>
              <a:rPr lang="en-GB" dirty="0" err="1"/>
              <a:t>en</a:t>
            </a:r>
            <a:r>
              <a:rPr lang="en-GB" dirty="0"/>
              <a:t>-us/</a:t>
            </a:r>
            <a:r>
              <a:rPr lang="en-GB" dirty="0" err="1"/>
              <a:t>save_savework.htm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69ABE-5895-7A41-857E-057241DA476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40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www.tableau.com</a:t>
            </a:r>
            <a:r>
              <a:rPr lang="en-GB" dirty="0"/>
              <a:t>/learn/articles/data-visualization-tips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69ABE-5895-7A41-857E-057241DA476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5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Boolean means: https://</a:t>
            </a:r>
            <a:r>
              <a:rPr lang="en-GB" dirty="0" err="1"/>
              <a:t>www.computerhope.com</a:t>
            </a:r>
            <a:r>
              <a:rPr lang="en-GB" dirty="0"/>
              <a:t>/jargon/b/</a:t>
            </a:r>
            <a:r>
              <a:rPr lang="en-GB" dirty="0" err="1"/>
              <a:t>boolean.htm</a:t>
            </a:r>
            <a:endParaRPr lang="en-GB" dirty="0"/>
          </a:p>
          <a:p>
            <a:r>
              <a:rPr lang="en-GB" dirty="0"/>
              <a:t>String: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69ABE-5895-7A41-857E-057241DA476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515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Product ID,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STRING, da vi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regne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det. Det </a:t>
            </a:r>
            <a:r>
              <a:rPr lang="en-GB" dirty="0" err="1"/>
              <a:t>skal</a:t>
            </a:r>
            <a:r>
              <a:rPr lang="en-GB" dirty="0"/>
              <a:t> bare </a:t>
            </a:r>
            <a:r>
              <a:rPr lang="en-GB" dirty="0" err="1"/>
              <a:t>være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unik</a:t>
            </a:r>
            <a:r>
              <a:rPr lang="en-GB" dirty="0"/>
              <a:t> identification for hele </a:t>
            </a:r>
            <a:r>
              <a:rPr lang="en-GB" dirty="0" err="1"/>
              <a:t>datarækken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69ABE-5895-7A41-857E-057241DA476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33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69ABE-5895-7A41-857E-057241DA476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583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69ABE-5895-7A41-857E-057241DA476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401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Tableau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genkende</a:t>
            </a:r>
            <a:r>
              <a:rPr lang="en-GB" dirty="0"/>
              <a:t> byer </a:t>
            </a:r>
            <a:r>
              <a:rPr lang="en-GB" dirty="0" err="1"/>
              <a:t>i</a:t>
            </a:r>
            <a:r>
              <a:rPr lang="en-GB" dirty="0"/>
              <a:t> DK ned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omkring</a:t>
            </a:r>
            <a:r>
              <a:rPr lang="en-GB" dirty="0"/>
              <a:t> 20.000 </a:t>
            </a:r>
            <a:r>
              <a:rPr lang="en-GB" dirty="0" err="1"/>
              <a:t>indbyggere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69ABE-5895-7A41-857E-057241DA476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81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 </a:t>
            </a:r>
            <a:r>
              <a:rPr lang="en-GB" dirty="0" err="1"/>
              <a:t>trækker</a:t>
            </a:r>
            <a:r>
              <a:rPr lang="en-GB" dirty="0"/>
              <a:t> </a:t>
            </a:r>
            <a:r>
              <a:rPr lang="en-GB" dirty="0" err="1"/>
              <a:t>landet</a:t>
            </a:r>
            <a:r>
              <a:rPr lang="en-GB" dirty="0"/>
              <a:t>/</a:t>
            </a:r>
            <a:r>
              <a:rPr lang="en-GB" dirty="0" err="1"/>
              <a:t>byen</a:t>
            </a:r>
            <a:r>
              <a:rPr lang="en-GB" dirty="0"/>
              <a:t> </a:t>
            </a:r>
            <a:r>
              <a:rPr lang="en-GB" dirty="0" err="1"/>
              <a:t>ind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midten</a:t>
            </a:r>
            <a:r>
              <a:rPr lang="en-GB" dirty="0"/>
              <a:t> </a:t>
            </a:r>
            <a:r>
              <a:rPr lang="en-GB" dirty="0" err="1"/>
              <a:t>af</a:t>
            </a:r>
            <a:r>
              <a:rPr lang="en-GB" dirty="0"/>
              <a:t> </a:t>
            </a:r>
            <a:r>
              <a:rPr lang="en-GB" dirty="0" err="1"/>
              <a:t>sheetet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slipper. </a:t>
            </a:r>
            <a:r>
              <a:rPr lang="en-GB" dirty="0" err="1"/>
              <a:t>Ikke</a:t>
            </a:r>
            <a:r>
              <a:rPr lang="en-GB" dirty="0"/>
              <a:t> op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kolonner</a:t>
            </a:r>
            <a:r>
              <a:rPr lang="en-GB" dirty="0"/>
              <a:t>/</a:t>
            </a:r>
            <a:r>
              <a:rPr lang="en-GB" dirty="0" err="1"/>
              <a:t>rækker</a:t>
            </a:r>
            <a:r>
              <a:rPr lang="en-GB" dirty="0"/>
              <a:t>, </a:t>
            </a:r>
            <a:r>
              <a:rPr lang="en-GB" dirty="0" err="1"/>
              <a:t>så</a:t>
            </a:r>
            <a:r>
              <a:rPr lang="en-GB" dirty="0"/>
              <a:t> </a:t>
            </a:r>
            <a:r>
              <a:rPr lang="en-GB" dirty="0" err="1"/>
              <a:t>får</a:t>
            </a:r>
            <a:r>
              <a:rPr lang="en-GB" dirty="0"/>
              <a:t> man bare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tabel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69ABE-5895-7A41-857E-057241DA476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3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Source: https://</a:t>
            </a:r>
            <a:r>
              <a:rPr lang="en-GB" dirty="0" err="1"/>
              <a:t>onenumber.biz</a:t>
            </a:r>
            <a:r>
              <a:rPr lang="en-GB" dirty="0"/>
              <a:t>/blog-1/2018/12/16/when-would-you-want-to-join-a-table-to-itself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69ABE-5895-7A41-857E-057241DA476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052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Blend:</a:t>
            </a:r>
          </a:p>
          <a:p>
            <a:r>
              <a:rPr lang="en-GB" dirty="0"/>
              <a:t>Source: https://</a:t>
            </a:r>
            <a:r>
              <a:rPr lang="en-GB" dirty="0" err="1"/>
              <a:t>help.tableau.com</a:t>
            </a:r>
            <a:r>
              <a:rPr lang="en-GB" dirty="0"/>
              <a:t>/current/pro/desktop/</a:t>
            </a:r>
            <a:r>
              <a:rPr lang="en-GB" dirty="0" err="1"/>
              <a:t>en</a:t>
            </a:r>
            <a:r>
              <a:rPr lang="en-GB" dirty="0"/>
              <a:t>-us/</a:t>
            </a:r>
            <a:r>
              <a:rPr lang="en-GB" dirty="0" err="1"/>
              <a:t>multiple_connections.htm</a:t>
            </a:r>
            <a:endParaRPr lang="en-GB" dirty="0"/>
          </a:p>
          <a:p>
            <a:endParaRPr lang="en-GB" dirty="0"/>
          </a:p>
          <a:p>
            <a:r>
              <a:rPr lang="en-GB" dirty="0"/>
              <a:t>Relationships:</a:t>
            </a:r>
          </a:p>
          <a:p>
            <a:r>
              <a:rPr lang="en-GB" dirty="0"/>
              <a:t>https://</a:t>
            </a:r>
            <a:r>
              <a:rPr lang="en-GB" dirty="0" err="1"/>
              <a:t>help.tableau.com</a:t>
            </a:r>
            <a:r>
              <a:rPr lang="en-GB" dirty="0"/>
              <a:t>/current/pro/desktop/</a:t>
            </a:r>
            <a:r>
              <a:rPr lang="en-GB" dirty="0" err="1"/>
              <a:t>en</a:t>
            </a:r>
            <a:r>
              <a:rPr lang="en-GB" dirty="0"/>
              <a:t>-us/</a:t>
            </a:r>
            <a:r>
              <a:rPr lang="en-GB" dirty="0" err="1"/>
              <a:t>joining_tables.htm</a:t>
            </a:r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69ABE-5895-7A41-857E-057241DA476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75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67300" y="963287"/>
            <a:ext cx="915669" cy="1578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F7485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9851" y="0"/>
            <a:ext cx="2754149" cy="980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C3C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1" i="0" u="heavy">
                <a:solidFill>
                  <a:srgbClr val="FCA2A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9851" y="0"/>
            <a:ext cx="2754149" cy="980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C3C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C3C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350" y="305847"/>
            <a:ext cx="7022465" cy="562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C3C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825" y="1294153"/>
            <a:ext cx="4653915" cy="2381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 u="heavy">
                <a:solidFill>
                  <a:srgbClr val="FCA2A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jpg"/><Relationship Id="rId3" Type="http://schemas.openxmlformats.org/officeDocument/2006/relationships/image" Target="../media/image93.png"/><Relationship Id="rId7" Type="http://schemas.openxmlformats.org/officeDocument/2006/relationships/image" Target="../media/image97.jp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jpg"/><Relationship Id="rId5" Type="http://schemas.openxmlformats.org/officeDocument/2006/relationships/image" Target="../media/image95.png"/><Relationship Id="rId15" Type="http://schemas.openxmlformats.org/officeDocument/2006/relationships/image" Target="../media/image104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jpg"/><Relationship Id="rId14" Type="http://schemas.openxmlformats.org/officeDocument/2006/relationships/hyperlink" Target="https://www.tableau.com/learn/articles/data-visualization-tip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09E60-9611-8A2E-145A-F9630B2A9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5267DA1-2CEA-049B-B7CA-E2B7D6B0179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975" y="1543499"/>
            <a:ext cx="2272024" cy="3600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A9B9CD3-5606-1322-B017-B29DC7AFD39A}"/>
              </a:ext>
            </a:extLst>
          </p:cNvPr>
          <p:cNvSpPr txBox="1"/>
          <p:nvPr/>
        </p:nvSpPr>
        <p:spPr>
          <a:xfrm>
            <a:off x="8659398" y="4766036"/>
            <a:ext cx="1752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595959"/>
                </a:solidFill>
                <a:latin typeface="Arial"/>
                <a:cs typeface="Arial"/>
              </a:rPr>
              <a:t>32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65A83B-6769-7C72-3AB9-3E931B79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10" name="Picture 9" descr="A group of people with different images&#10;&#10;Description automatically generated">
            <a:extLst>
              <a:ext uri="{FF2B5EF4-FFF2-40B4-BE49-F238E27FC236}">
                <a16:creationId xmlns:a16="http://schemas.microsoft.com/office/drawing/2014/main" id="{7212B17D-EA03-3ACB-30FE-E3FAF7211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441"/>
            <a:ext cx="7772400" cy="480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2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2800" y="561975"/>
            <a:ext cx="0" cy="4038600"/>
          </a:xfrm>
          <a:custGeom>
            <a:avLst/>
            <a:gdLst/>
            <a:ahLst/>
            <a:cxnLst/>
            <a:rect l="l" t="t" r="r" b="b"/>
            <a:pathLst>
              <a:path h="4038600">
                <a:moveTo>
                  <a:pt x="0" y="0"/>
                </a:moveTo>
                <a:lnTo>
                  <a:pt x="0" y="40385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300" y="963287"/>
            <a:ext cx="1624330" cy="15786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7200" spc="45" dirty="0">
                <a:solidFill>
                  <a:srgbClr val="F7485E"/>
                </a:solidFill>
              </a:rPr>
              <a:t>2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120" dirty="0"/>
              <a:t>Interactive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71502" y="1000550"/>
            <a:ext cx="4594225" cy="3180715"/>
            <a:chOff x="3971502" y="1000550"/>
            <a:chExt cx="4594225" cy="31807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1502" y="1000550"/>
              <a:ext cx="4593777" cy="3180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8652" y="1038650"/>
              <a:ext cx="4479477" cy="3066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9851" y="0"/>
            <a:ext cx="2754149" cy="980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29" dirty="0">
                <a:latin typeface="Arial"/>
                <a:cs typeface="Arial"/>
              </a:rPr>
              <a:t>Wide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spc="-20" dirty="0"/>
              <a:t>vs.</a:t>
            </a:r>
            <a:r>
              <a:rPr spc="-30" dirty="0"/>
              <a:t> </a:t>
            </a:r>
            <a:r>
              <a:rPr b="1" spc="130" dirty="0">
                <a:latin typeface="Arial"/>
                <a:cs typeface="Arial"/>
              </a:rPr>
              <a:t>long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spc="100" dirty="0"/>
              <a:t>datasets</a:t>
            </a:r>
          </a:p>
        </p:txBody>
      </p:sp>
      <p:sp>
        <p:nvSpPr>
          <p:cNvPr id="4" name="object 4"/>
          <p:cNvSpPr/>
          <p:nvPr/>
        </p:nvSpPr>
        <p:spPr>
          <a:xfrm>
            <a:off x="1248374" y="2254999"/>
            <a:ext cx="5676265" cy="1905"/>
          </a:xfrm>
          <a:custGeom>
            <a:avLst/>
            <a:gdLst/>
            <a:ahLst/>
            <a:cxnLst/>
            <a:rect l="l" t="t" r="r" b="b"/>
            <a:pathLst>
              <a:path w="5676265" h="1905">
                <a:moveTo>
                  <a:pt x="5675699" y="1499"/>
                </a:moveTo>
                <a:lnTo>
                  <a:pt x="0" y="0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375" y="1080000"/>
            <a:ext cx="5602676" cy="1046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8375" y="2384925"/>
            <a:ext cx="2836966" cy="2465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6124" y="1232400"/>
            <a:ext cx="428799" cy="4210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6125" y="2537312"/>
            <a:ext cx="428799" cy="4287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9851" y="0"/>
            <a:ext cx="2754149" cy="9803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229" dirty="0">
                <a:latin typeface="Arial"/>
                <a:cs typeface="Arial"/>
              </a:rPr>
              <a:t>Wide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spc="-20" dirty="0"/>
              <a:t>vs.</a:t>
            </a:r>
            <a:r>
              <a:rPr spc="-30" dirty="0"/>
              <a:t> </a:t>
            </a:r>
            <a:r>
              <a:rPr b="1" spc="130" dirty="0">
                <a:latin typeface="Arial"/>
                <a:cs typeface="Arial"/>
              </a:rPr>
              <a:t>long</a:t>
            </a:r>
            <a:r>
              <a:rPr b="1" spc="-90" dirty="0">
                <a:latin typeface="Arial"/>
                <a:cs typeface="Arial"/>
              </a:rPr>
              <a:t> </a:t>
            </a:r>
            <a:r>
              <a:rPr spc="100" dirty="0"/>
              <a:t>datasets</a:t>
            </a:r>
          </a:p>
        </p:txBody>
      </p:sp>
      <p:sp>
        <p:nvSpPr>
          <p:cNvPr id="4" name="object 4"/>
          <p:cNvSpPr/>
          <p:nvPr/>
        </p:nvSpPr>
        <p:spPr>
          <a:xfrm>
            <a:off x="1371600" y="2206476"/>
            <a:ext cx="5676265" cy="1905"/>
          </a:xfrm>
          <a:custGeom>
            <a:avLst/>
            <a:gdLst/>
            <a:ahLst/>
            <a:cxnLst/>
            <a:rect l="l" t="t" r="r" b="b"/>
            <a:pathLst>
              <a:path w="5676265" h="1905">
                <a:moveTo>
                  <a:pt x="5675699" y="1499"/>
                </a:moveTo>
                <a:lnTo>
                  <a:pt x="0" y="0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374" y="1047750"/>
            <a:ext cx="5602676" cy="1046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2662" y="2411028"/>
            <a:ext cx="3838698" cy="31991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6124" y="1232400"/>
            <a:ext cx="428799" cy="4210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6125" y="2537312"/>
            <a:ext cx="428799" cy="428799"/>
          </a:xfrm>
          <a:prstGeom prst="rect">
            <a:avLst/>
          </a:prstGeom>
        </p:spPr>
      </p:pic>
      <p:pic>
        <p:nvPicPr>
          <p:cNvPr id="10" name="Billede 9" descr="Et billede, der indeholder bord&#10;&#10;Automatisk genereret beskrivelse">
            <a:extLst>
              <a:ext uri="{FF2B5EF4-FFF2-40B4-BE49-F238E27FC236}">
                <a16:creationId xmlns:a16="http://schemas.microsoft.com/office/drawing/2014/main" id="{5B939772-01E3-C22C-D1EA-C1242D0659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047750"/>
            <a:ext cx="927100" cy="107543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2542A7D8-A77A-00DC-C29A-E1B294EC82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1276350"/>
            <a:ext cx="943860" cy="7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4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39 -0.04197 L 0.17709 0.03272 C 0.19428 0.04846 0.20278 0.07346 0.20278 0.09846 C 0.20278 0.12655 0.19428 0.15155 0.17709 0.16729 L 0.10139 0.24568 " pathEditMode="relative" rAng="5400000" ptsTypes="AAA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14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68 0.04043 L 0.08472 0.15247 C 0.08472 0.17469 0.07986 0.20741 0.07257 0.2392 C 0.06424 0.27408 0.05452 0.30247 0.04531 0.31821 L 0.00174 0.39969 " pathEditMode="relative" rAng="6780000" ptsTypes="A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File</a:t>
            </a:r>
            <a:r>
              <a:rPr spc="-50" dirty="0"/>
              <a:t> </a:t>
            </a:r>
            <a:r>
              <a:rPr b="1" spc="125" dirty="0">
                <a:latin typeface="Arial"/>
                <a:cs typeface="Arial"/>
              </a:rPr>
              <a:t>formats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58582" y="1645091"/>
            <a:ext cx="1005840" cy="4984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400" b="1" spc="90" dirty="0">
                <a:solidFill>
                  <a:srgbClr val="3C3C39"/>
                </a:solidFill>
                <a:latin typeface="Arial"/>
                <a:cs typeface="Arial"/>
              </a:rPr>
              <a:t>Workbook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000" spc="70" dirty="0">
                <a:solidFill>
                  <a:srgbClr val="14144B"/>
                </a:solidFill>
                <a:latin typeface="Arial"/>
                <a:cs typeface="Arial"/>
              </a:rPr>
              <a:t>.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twb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0" y="1615569"/>
            <a:ext cx="1182370" cy="4984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400" b="1" spc="110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r>
              <a:rPr sz="1400" b="1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b="1" spc="75" dirty="0">
                <a:solidFill>
                  <a:srgbClr val="3C3C39"/>
                </a:solidFill>
                <a:latin typeface="Arial"/>
                <a:cs typeface="Arial"/>
              </a:rPr>
              <a:t>extract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.hyper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8287" y="1611477"/>
            <a:ext cx="1828800" cy="4984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400" b="1" spc="85" dirty="0">
                <a:solidFill>
                  <a:srgbClr val="3C3C39"/>
                </a:solidFill>
                <a:latin typeface="Arial"/>
                <a:cs typeface="Arial"/>
              </a:rPr>
              <a:t>Package</a:t>
            </a:r>
            <a:r>
              <a:rPr sz="1400" b="1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3C3C39"/>
                </a:solidFill>
                <a:latin typeface="Arial"/>
                <a:cs typeface="Arial"/>
              </a:rPr>
              <a:t>workbook</a:t>
            </a:r>
            <a:endParaRPr sz="1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200" spc="-85" dirty="0">
                <a:solidFill>
                  <a:srgbClr val="14144B"/>
                </a:solidFill>
                <a:latin typeface="Arial"/>
                <a:cs typeface="Arial"/>
              </a:rPr>
              <a:t>.</a:t>
            </a:r>
            <a:r>
              <a:rPr sz="1200" spc="-25" dirty="0">
                <a:solidFill>
                  <a:srgbClr val="14144B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twbx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11150" y="2359749"/>
            <a:ext cx="623074" cy="6168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9287" y="2358122"/>
            <a:ext cx="623074" cy="6201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7425" y="2344478"/>
            <a:ext cx="623074" cy="63377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004893" y="2085450"/>
            <a:ext cx="0" cy="1703705"/>
          </a:xfrm>
          <a:custGeom>
            <a:avLst/>
            <a:gdLst/>
            <a:ahLst/>
            <a:cxnLst/>
            <a:rect l="l" t="t" r="r" b="b"/>
            <a:pathLst>
              <a:path h="1703704">
                <a:moveTo>
                  <a:pt x="0" y="0"/>
                </a:moveTo>
                <a:lnTo>
                  <a:pt x="0" y="17033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16756" y="2085450"/>
            <a:ext cx="0" cy="1703705"/>
          </a:xfrm>
          <a:custGeom>
            <a:avLst/>
            <a:gdLst/>
            <a:ahLst/>
            <a:cxnLst/>
            <a:rect l="l" t="t" r="r" b="b"/>
            <a:pathLst>
              <a:path h="1703704">
                <a:moveTo>
                  <a:pt x="0" y="0"/>
                </a:moveTo>
                <a:lnTo>
                  <a:pt x="0" y="17033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4CA4C736-3FEB-DFB1-0100-11340246BE13}"/>
              </a:ext>
            </a:extLst>
          </p:cNvPr>
          <p:cNvSpPr txBox="1"/>
          <p:nvPr/>
        </p:nvSpPr>
        <p:spPr>
          <a:xfrm>
            <a:off x="3081104" y="3221044"/>
            <a:ext cx="2710096" cy="11772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Tableau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workbook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files have the .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twb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file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extension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.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Workbooks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hold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one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or more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worksheets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, plus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zero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or more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dashboards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and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stories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.</a:t>
            </a:r>
          </a:p>
          <a:p>
            <a:endParaRPr lang="en-GB" sz="1100" dirty="0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2E116C4D-4D8E-6036-7191-7CC9C2D36F51}"/>
              </a:ext>
            </a:extLst>
          </p:cNvPr>
          <p:cNvSpPr txBox="1"/>
          <p:nvPr/>
        </p:nvSpPr>
        <p:spPr>
          <a:xfrm>
            <a:off x="5883920" y="3221044"/>
            <a:ext cx="2971790" cy="17543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Tableau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packaged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workbooks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have the .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twbx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file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extension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. A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packaged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workbook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is a single zip file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that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contains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a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workbook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along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with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any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supporting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local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file data and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background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images. This format is the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best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way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to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package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your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work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for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sharing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with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others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who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don’t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have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access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to the original data</a:t>
            </a:r>
            <a:endParaRPr lang="en-GB" sz="1200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9C679EE5-7503-D503-8C50-F69569233374}"/>
              </a:ext>
            </a:extLst>
          </p:cNvPr>
          <p:cNvSpPr txBox="1"/>
          <p:nvPr/>
        </p:nvSpPr>
        <p:spPr>
          <a:xfrm>
            <a:off x="381004" y="3221044"/>
            <a:ext cx="2508714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Extract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files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are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a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local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copy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of a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subset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or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entire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data set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that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you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can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use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to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share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data with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others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,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when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you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need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to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work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offline, and </a:t>
            </a:r>
            <a:r>
              <a:rPr lang="da-DK" sz="1200" b="0" i="0" dirty="0" err="1">
                <a:solidFill>
                  <a:srgbClr val="333333"/>
                </a:solidFill>
                <a:effectLst/>
                <a:latin typeface="Merriweather" pitchFamily="2" charset="77"/>
              </a:rPr>
              <a:t>improve</a:t>
            </a:r>
            <a:r>
              <a:rPr lang="da-DK" sz="1200" b="0" i="0" dirty="0">
                <a:solidFill>
                  <a:srgbClr val="333333"/>
                </a:solidFill>
                <a:effectLst/>
                <a:latin typeface="Merriweather" pitchFamily="2" charset="77"/>
              </a:rPr>
              <a:t> performance</a:t>
            </a:r>
            <a:endParaRPr lang="en-GB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Data</a:t>
            </a:r>
            <a:r>
              <a:rPr spc="-40" dirty="0"/>
              <a:t> </a:t>
            </a:r>
            <a:r>
              <a:rPr spc="120" dirty="0"/>
              <a:t>types</a:t>
            </a:r>
            <a:r>
              <a:rPr spc="-35" dirty="0"/>
              <a:t> </a:t>
            </a:r>
            <a:r>
              <a:rPr spc="185" dirty="0"/>
              <a:t>in</a:t>
            </a:r>
            <a:r>
              <a:rPr spc="-40" dirty="0"/>
              <a:t> </a:t>
            </a:r>
            <a:r>
              <a:rPr spc="75" dirty="0"/>
              <a:t>Tableau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79131" y="2174825"/>
            <a:ext cx="489584" cy="874394"/>
            <a:chOff x="979131" y="2174825"/>
            <a:chExt cx="489584" cy="874394"/>
          </a:xfrm>
        </p:grpSpPr>
        <p:sp>
          <p:nvSpPr>
            <p:cNvPr id="4" name="object 4"/>
            <p:cNvSpPr/>
            <p:nvPr/>
          </p:nvSpPr>
          <p:spPr>
            <a:xfrm>
              <a:off x="1223618" y="2174825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9131" y="2564724"/>
              <a:ext cx="489584" cy="484505"/>
            </a:xfrm>
            <a:custGeom>
              <a:avLst/>
              <a:gdLst/>
              <a:ahLst/>
              <a:cxnLst/>
              <a:rect l="l" t="t" r="r" b="b"/>
              <a:pathLst>
                <a:path w="489584" h="484505">
                  <a:moveTo>
                    <a:pt x="244499" y="484499"/>
                  </a:moveTo>
                  <a:lnTo>
                    <a:pt x="195224" y="479578"/>
                  </a:lnTo>
                  <a:lnTo>
                    <a:pt x="149329" y="465462"/>
                  </a:lnTo>
                  <a:lnTo>
                    <a:pt x="107797" y="443127"/>
                  </a:lnTo>
                  <a:lnTo>
                    <a:pt x="71612" y="413546"/>
                  </a:lnTo>
                  <a:lnTo>
                    <a:pt x="41756" y="377694"/>
                  </a:lnTo>
                  <a:lnTo>
                    <a:pt x="19214" y="336544"/>
                  </a:lnTo>
                  <a:lnTo>
                    <a:pt x="4967" y="291071"/>
                  </a:lnTo>
                  <a:lnTo>
                    <a:pt x="0" y="242249"/>
                  </a:lnTo>
                  <a:lnTo>
                    <a:pt x="4967" y="193428"/>
                  </a:lnTo>
                  <a:lnTo>
                    <a:pt x="19214" y="147955"/>
                  </a:lnTo>
                  <a:lnTo>
                    <a:pt x="41756" y="106805"/>
                  </a:lnTo>
                  <a:lnTo>
                    <a:pt x="71612" y="70953"/>
                  </a:lnTo>
                  <a:lnTo>
                    <a:pt x="107797" y="41372"/>
                  </a:lnTo>
                  <a:lnTo>
                    <a:pt x="149329" y="19037"/>
                  </a:lnTo>
                  <a:lnTo>
                    <a:pt x="195224" y="4921"/>
                  </a:lnTo>
                  <a:lnTo>
                    <a:pt x="244499" y="0"/>
                  </a:lnTo>
                  <a:lnTo>
                    <a:pt x="293775" y="4921"/>
                  </a:lnTo>
                  <a:lnTo>
                    <a:pt x="339670" y="19037"/>
                  </a:lnTo>
                  <a:lnTo>
                    <a:pt x="381202" y="41372"/>
                  </a:lnTo>
                  <a:lnTo>
                    <a:pt x="417387" y="70953"/>
                  </a:lnTo>
                  <a:lnTo>
                    <a:pt x="447243" y="106805"/>
                  </a:lnTo>
                  <a:lnTo>
                    <a:pt x="469785" y="147955"/>
                  </a:lnTo>
                  <a:lnTo>
                    <a:pt x="484032" y="193428"/>
                  </a:lnTo>
                  <a:lnTo>
                    <a:pt x="488999" y="242249"/>
                  </a:lnTo>
                  <a:lnTo>
                    <a:pt x="484258" y="289731"/>
                  </a:lnTo>
                  <a:lnTo>
                    <a:pt x="470388" y="334955"/>
                  </a:lnTo>
                  <a:lnTo>
                    <a:pt x="447921" y="376650"/>
                  </a:lnTo>
                  <a:lnTo>
                    <a:pt x="417387" y="413546"/>
                  </a:lnTo>
                  <a:lnTo>
                    <a:pt x="380148" y="443799"/>
                  </a:lnTo>
                  <a:lnTo>
                    <a:pt x="338066" y="466059"/>
                  </a:lnTo>
                  <a:lnTo>
                    <a:pt x="292422" y="479802"/>
                  </a:lnTo>
                  <a:lnTo>
                    <a:pt x="244499" y="484499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4625" y="1670513"/>
            <a:ext cx="775970" cy="426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0" dirty="0">
                <a:solidFill>
                  <a:srgbClr val="F7485E"/>
                </a:solidFill>
                <a:latin typeface="Arial"/>
                <a:cs typeface="Arial"/>
              </a:rPr>
              <a:t>String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750"/>
              </a:lnSpc>
            </a:pP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String</a:t>
            </a:r>
            <a:r>
              <a:rPr sz="600" spc="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is</a:t>
            </a:r>
            <a:r>
              <a:rPr sz="600" spc="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50" dirty="0">
                <a:solidFill>
                  <a:srgbClr val="3C3C39"/>
                </a:solidFill>
                <a:latin typeface="Arial"/>
                <a:cs typeface="Arial"/>
              </a:rPr>
              <a:t>text</a:t>
            </a:r>
            <a:r>
              <a:rPr sz="600" spc="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C3C39"/>
                </a:solidFill>
                <a:latin typeface="Arial"/>
                <a:cs typeface="Arial"/>
              </a:rPr>
              <a:t>values</a:t>
            </a:r>
            <a:r>
              <a:rPr sz="600" spc="5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as</a:t>
            </a:r>
            <a:r>
              <a:rPr sz="600" spc="1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category,</a:t>
            </a:r>
            <a:r>
              <a:rPr sz="600" spc="1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C3C39"/>
                </a:solidFill>
                <a:latin typeface="Arial"/>
                <a:cs typeface="Arial"/>
              </a:rPr>
              <a:t>brand,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625" y="2074627"/>
            <a:ext cx="3886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45" dirty="0">
                <a:solidFill>
                  <a:srgbClr val="3C3C39"/>
                </a:solidFill>
                <a:latin typeface="Arial"/>
                <a:cs typeface="Arial"/>
              </a:rPr>
              <a:t>company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2150" y="2687803"/>
            <a:ext cx="370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ABC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57826" y="2174825"/>
            <a:ext cx="489584" cy="874394"/>
            <a:chOff x="3657826" y="2174825"/>
            <a:chExt cx="489584" cy="874394"/>
          </a:xfrm>
        </p:grpSpPr>
        <p:sp>
          <p:nvSpPr>
            <p:cNvPr id="10" name="object 10"/>
            <p:cNvSpPr/>
            <p:nvPr/>
          </p:nvSpPr>
          <p:spPr>
            <a:xfrm>
              <a:off x="3902331" y="2174825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7826" y="2564724"/>
              <a:ext cx="488999" cy="4844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493625" y="1670513"/>
            <a:ext cx="795020" cy="426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solidFill>
                  <a:srgbClr val="F7485E"/>
                </a:solidFill>
                <a:latin typeface="Arial"/>
                <a:cs typeface="Arial"/>
              </a:rPr>
              <a:t>Date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750"/>
              </a:lnSpc>
            </a:pP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Dates</a:t>
            </a:r>
            <a:r>
              <a:rPr sz="600" spc="1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as</a:t>
            </a:r>
            <a:r>
              <a:rPr sz="600" spc="1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order</a:t>
            </a:r>
            <a:r>
              <a:rPr sz="600" spc="1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C3C39"/>
                </a:solidFill>
                <a:latin typeface="Arial"/>
                <a:cs typeface="Arial"/>
              </a:rPr>
              <a:t>date,</a:t>
            </a:r>
            <a:r>
              <a:rPr sz="600" spc="55" dirty="0">
                <a:solidFill>
                  <a:srgbClr val="3C3C39"/>
                </a:solidFill>
                <a:latin typeface="Arial"/>
                <a:cs typeface="Arial"/>
              </a:rPr>
              <a:t> return</a:t>
            </a:r>
            <a:r>
              <a:rPr sz="6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3C3C39"/>
                </a:solidFill>
                <a:latin typeface="Arial"/>
                <a:cs typeface="Arial"/>
              </a:rPr>
              <a:t>date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64811" y="3391863"/>
            <a:ext cx="878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25" dirty="0">
                <a:solidFill>
                  <a:srgbClr val="F7485E"/>
                </a:solidFill>
                <a:latin typeface="Arial"/>
                <a:cs typeface="Arial"/>
              </a:rPr>
              <a:t>Datetime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4811" y="3605477"/>
            <a:ext cx="897890" cy="3073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0"/>
              </a:spcBef>
            </a:pPr>
            <a:r>
              <a:rPr sz="600" spc="55" dirty="0">
                <a:solidFill>
                  <a:srgbClr val="3C3C39"/>
                </a:solidFill>
                <a:latin typeface="Arial"/>
                <a:cs typeface="Arial"/>
              </a:rPr>
              <a:t>Datetime</a:t>
            </a:r>
            <a:r>
              <a:rPr sz="600" spc="7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is</a:t>
            </a:r>
            <a:r>
              <a:rPr sz="600" spc="7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dates</a:t>
            </a:r>
            <a:r>
              <a:rPr sz="600" spc="7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50" dirty="0">
                <a:solidFill>
                  <a:srgbClr val="3C3C39"/>
                </a:solidFill>
                <a:latin typeface="Arial"/>
                <a:cs typeface="Arial"/>
              </a:rPr>
              <a:t>with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6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60" dirty="0">
                <a:solidFill>
                  <a:srgbClr val="3C3C39"/>
                </a:solidFill>
                <a:latin typeface="Arial"/>
                <a:cs typeface="Arial"/>
              </a:rPr>
              <a:t>timestamp</a:t>
            </a:r>
            <a:r>
              <a:rPr sz="6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as</a:t>
            </a:r>
            <a:r>
              <a:rPr sz="6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C3C39"/>
                </a:solidFill>
                <a:latin typeface="Arial"/>
                <a:cs typeface="Arial"/>
              </a:rPr>
              <a:t>order</a:t>
            </a:r>
            <a:r>
              <a:rPr sz="600" spc="5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date</a:t>
            </a:r>
            <a:r>
              <a:rPr sz="6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55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600" spc="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50" dirty="0">
                <a:solidFill>
                  <a:srgbClr val="3C3C39"/>
                </a:solidFill>
                <a:latin typeface="Arial"/>
                <a:cs typeface="Arial"/>
              </a:rPr>
              <a:t>time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97162" y="2526937"/>
            <a:ext cx="562610" cy="911225"/>
            <a:chOff x="4997162" y="2526937"/>
            <a:chExt cx="562610" cy="911225"/>
          </a:xfrm>
        </p:grpSpPr>
        <p:sp>
          <p:nvSpPr>
            <p:cNvPr id="16" name="object 16"/>
            <p:cNvSpPr/>
            <p:nvPr/>
          </p:nvSpPr>
          <p:spPr>
            <a:xfrm>
              <a:off x="4997173" y="2564725"/>
              <a:ext cx="489584" cy="484505"/>
            </a:xfrm>
            <a:custGeom>
              <a:avLst/>
              <a:gdLst/>
              <a:ahLst/>
              <a:cxnLst/>
              <a:rect l="l" t="t" r="r" b="b"/>
              <a:pathLst>
                <a:path w="489585" h="484505">
                  <a:moveTo>
                    <a:pt x="244499" y="484499"/>
                  </a:moveTo>
                  <a:lnTo>
                    <a:pt x="195224" y="479578"/>
                  </a:lnTo>
                  <a:lnTo>
                    <a:pt x="149329" y="465462"/>
                  </a:lnTo>
                  <a:lnTo>
                    <a:pt x="107797" y="443127"/>
                  </a:lnTo>
                  <a:lnTo>
                    <a:pt x="71612" y="413546"/>
                  </a:lnTo>
                  <a:lnTo>
                    <a:pt x="41756" y="377694"/>
                  </a:lnTo>
                  <a:lnTo>
                    <a:pt x="19214" y="336544"/>
                  </a:lnTo>
                  <a:lnTo>
                    <a:pt x="4967" y="291071"/>
                  </a:lnTo>
                  <a:lnTo>
                    <a:pt x="0" y="242249"/>
                  </a:lnTo>
                  <a:lnTo>
                    <a:pt x="4967" y="193428"/>
                  </a:lnTo>
                  <a:lnTo>
                    <a:pt x="19214" y="147955"/>
                  </a:lnTo>
                  <a:lnTo>
                    <a:pt x="41756" y="106805"/>
                  </a:lnTo>
                  <a:lnTo>
                    <a:pt x="71612" y="70953"/>
                  </a:lnTo>
                  <a:lnTo>
                    <a:pt x="107797" y="41372"/>
                  </a:lnTo>
                  <a:lnTo>
                    <a:pt x="149329" y="19037"/>
                  </a:lnTo>
                  <a:lnTo>
                    <a:pt x="195224" y="4921"/>
                  </a:lnTo>
                  <a:lnTo>
                    <a:pt x="244499" y="0"/>
                  </a:lnTo>
                  <a:lnTo>
                    <a:pt x="293775" y="4921"/>
                  </a:lnTo>
                  <a:lnTo>
                    <a:pt x="339670" y="19037"/>
                  </a:lnTo>
                  <a:lnTo>
                    <a:pt x="381202" y="41372"/>
                  </a:lnTo>
                  <a:lnTo>
                    <a:pt x="417387" y="70953"/>
                  </a:lnTo>
                  <a:lnTo>
                    <a:pt x="447243" y="106805"/>
                  </a:lnTo>
                  <a:lnTo>
                    <a:pt x="469785" y="147955"/>
                  </a:lnTo>
                  <a:lnTo>
                    <a:pt x="484032" y="193428"/>
                  </a:lnTo>
                  <a:lnTo>
                    <a:pt x="488999" y="242249"/>
                  </a:lnTo>
                  <a:lnTo>
                    <a:pt x="484258" y="289731"/>
                  </a:lnTo>
                  <a:lnTo>
                    <a:pt x="470388" y="334955"/>
                  </a:lnTo>
                  <a:lnTo>
                    <a:pt x="447921" y="376650"/>
                  </a:lnTo>
                  <a:lnTo>
                    <a:pt x="417387" y="413546"/>
                  </a:lnTo>
                  <a:lnTo>
                    <a:pt x="380148" y="443799"/>
                  </a:lnTo>
                  <a:lnTo>
                    <a:pt x="338066" y="466059"/>
                  </a:lnTo>
                  <a:lnTo>
                    <a:pt x="292422" y="479802"/>
                  </a:lnTo>
                  <a:lnTo>
                    <a:pt x="244499" y="484499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28262" y="3047775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7162" y="2526937"/>
              <a:ext cx="462149" cy="4621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8325" y="2645862"/>
              <a:ext cx="441149" cy="44114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2318478" y="2563274"/>
            <a:ext cx="489584" cy="837565"/>
            <a:chOff x="2318478" y="2563274"/>
            <a:chExt cx="489584" cy="837565"/>
          </a:xfrm>
        </p:grpSpPr>
        <p:sp>
          <p:nvSpPr>
            <p:cNvPr id="21" name="object 21"/>
            <p:cNvSpPr/>
            <p:nvPr/>
          </p:nvSpPr>
          <p:spPr>
            <a:xfrm>
              <a:off x="2562978" y="3010824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18478" y="2563274"/>
              <a:ext cx="489584" cy="484505"/>
            </a:xfrm>
            <a:custGeom>
              <a:avLst/>
              <a:gdLst/>
              <a:ahLst/>
              <a:cxnLst/>
              <a:rect l="l" t="t" r="r" b="b"/>
              <a:pathLst>
                <a:path w="489585" h="484505">
                  <a:moveTo>
                    <a:pt x="244499" y="484499"/>
                  </a:moveTo>
                  <a:lnTo>
                    <a:pt x="195224" y="479578"/>
                  </a:lnTo>
                  <a:lnTo>
                    <a:pt x="149329" y="465462"/>
                  </a:lnTo>
                  <a:lnTo>
                    <a:pt x="107797" y="443127"/>
                  </a:lnTo>
                  <a:lnTo>
                    <a:pt x="71612" y="413546"/>
                  </a:lnTo>
                  <a:lnTo>
                    <a:pt x="41756" y="377694"/>
                  </a:lnTo>
                  <a:lnTo>
                    <a:pt x="19214" y="336544"/>
                  </a:lnTo>
                  <a:lnTo>
                    <a:pt x="4967" y="291071"/>
                  </a:lnTo>
                  <a:lnTo>
                    <a:pt x="0" y="242249"/>
                  </a:lnTo>
                  <a:lnTo>
                    <a:pt x="4967" y="193428"/>
                  </a:lnTo>
                  <a:lnTo>
                    <a:pt x="19214" y="147955"/>
                  </a:lnTo>
                  <a:lnTo>
                    <a:pt x="41756" y="106805"/>
                  </a:lnTo>
                  <a:lnTo>
                    <a:pt x="71612" y="70953"/>
                  </a:lnTo>
                  <a:lnTo>
                    <a:pt x="107797" y="41372"/>
                  </a:lnTo>
                  <a:lnTo>
                    <a:pt x="149329" y="19037"/>
                  </a:lnTo>
                  <a:lnTo>
                    <a:pt x="195224" y="4921"/>
                  </a:lnTo>
                  <a:lnTo>
                    <a:pt x="244499" y="0"/>
                  </a:lnTo>
                  <a:lnTo>
                    <a:pt x="293775" y="4921"/>
                  </a:lnTo>
                  <a:lnTo>
                    <a:pt x="339670" y="19037"/>
                  </a:lnTo>
                  <a:lnTo>
                    <a:pt x="381202" y="41372"/>
                  </a:lnTo>
                  <a:lnTo>
                    <a:pt x="417387" y="70953"/>
                  </a:lnTo>
                  <a:lnTo>
                    <a:pt x="447243" y="106805"/>
                  </a:lnTo>
                  <a:lnTo>
                    <a:pt x="469785" y="147955"/>
                  </a:lnTo>
                  <a:lnTo>
                    <a:pt x="484032" y="193428"/>
                  </a:lnTo>
                  <a:lnTo>
                    <a:pt x="488999" y="242249"/>
                  </a:lnTo>
                  <a:lnTo>
                    <a:pt x="484258" y="289731"/>
                  </a:lnTo>
                  <a:lnTo>
                    <a:pt x="470388" y="334955"/>
                  </a:lnTo>
                  <a:lnTo>
                    <a:pt x="447921" y="376650"/>
                  </a:lnTo>
                  <a:lnTo>
                    <a:pt x="417387" y="413546"/>
                  </a:lnTo>
                  <a:lnTo>
                    <a:pt x="380148" y="443799"/>
                  </a:lnTo>
                  <a:lnTo>
                    <a:pt x="338066" y="466059"/>
                  </a:lnTo>
                  <a:lnTo>
                    <a:pt x="292422" y="479802"/>
                  </a:lnTo>
                  <a:lnTo>
                    <a:pt x="244499" y="484499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043875" y="3391865"/>
            <a:ext cx="1016000" cy="616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45" dirty="0">
                <a:solidFill>
                  <a:srgbClr val="F7485E"/>
                </a:solidFill>
                <a:latin typeface="Arial"/>
                <a:cs typeface="Arial"/>
              </a:rPr>
              <a:t>Number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750"/>
              </a:lnSpc>
            </a:pPr>
            <a:r>
              <a:rPr sz="600" spc="55" dirty="0">
                <a:solidFill>
                  <a:srgbClr val="3C3C39"/>
                </a:solidFill>
                <a:latin typeface="Arial"/>
                <a:cs typeface="Arial"/>
              </a:rPr>
              <a:t>Whole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70" dirty="0">
                <a:solidFill>
                  <a:srgbClr val="3C3C39"/>
                </a:solidFill>
                <a:latin typeface="Arial"/>
                <a:cs typeface="Arial"/>
              </a:rPr>
              <a:t>number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3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600" spc="50" dirty="0">
                <a:solidFill>
                  <a:srgbClr val="3C3C39"/>
                </a:solidFill>
                <a:latin typeface="Arial"/>
                <a:cs typeface="Arial"/>
              </a:rPr>
              <a:t> decimal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70" dirty="0">
                <a:solidFill>
                  <a:srgbClr val="3C3C39"/>
                </a:solidFill>
                <a:latin typeface="Arial"/>
                <a:cs typeface="Arial"/>
              </a:rPr>
              <a:t>number</a:t>
            </a:r>
            <a:r>
              <a:rPr sz="600" spc="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3C3C39"/>
                </a:solidFill>
                <a:latin typeface="Arial"/>
                <a:cs typeface="Arial"/>
              </a:rPr>
              <a:t>is</a:t>
            </a:r>
            <a:r>
              <a:rPr sz="600" spc="50" dirty="0">
                <a:solidFill>
                  <a:srgbClr val="3C3C39"/>
                </a:solidFill>
                <a:latin typeface="Arial"/>
                <a:cs typeface="Arial"/>
              </a:rPr>
              <a:t> numerical</a:t>
            </a:r>
            <a:r>
              <a:rPr sz="600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values</a:t>
            </a:r>
            <a:r>
              <a:rPr sz="600" spc="7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as</a:t>
            </a:r>
            <a:r>
              <a:rPr sz="600" spc="7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C3C39"/>
                </a:solidFill>
                <a:latin typeface="Arial"/>
                <a:cs typeface="Arial"/>
              </a:rPr>
              <a:t>sales,</a:t>
            </a:r>
            <a:r>
              <a:rPr sz="600" spc="55" dirty="0">
                <a:solidFill>
                  <a:srgbClr val="3C3C39"/>
                </a:solidFill>
                <a:latin typeface="Arial"/>
                <a:cs typeface="Arial"/>
              </a:rPr>
              <a:t> proﬁt,</a:t>
            </a:r>
            <a:r>
              <a:rPr sz="6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45" dirty="0">
                <a:solidFill>
                  <a:srgbClr val="3C3C39"/>
                </a:solidFill>
                <a:latin typeface="Arial"/>
                <a:cs typeface="Arial"/>
              </a:rPr>
              <a:t>quantity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42350" y="2615382"/>
            <a:ext cx="21780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i="1" spc="340" dirty="0">
                <a:solidFill>
                  <a:srgbClr val="FFFFFF"/>
                </a:solidFill>
                <a:latin typeface="Arial-BoldItalicMT"/>
                <a:cs typeface="Arial-BoldItalicMT"/>
              </a:rPr>
              <a:t>#</a:t>
            </a:r>
            <a:endParaRPr sz="2100">
              <a:latin typeface="Arial-BoldItalicMT"/>
              <a:cs typeface="Arial-BoldItalic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34775" y="1670513"/>
            <a:ext cx="1022985" cy="426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Boolean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750"/>
              </a:lnSpc>
            </a:pP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Boolean</a:t>
            </a:r>
            <a:r>
              <a:rPr sz="600" spc="7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is</a:t>
            </a:r>
            <a:r>
              <a:rPr sz="600" spc="7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50" dirty="0">
                <a:solidFill>
                  <a:srgbClr val="3C3C39"/>
                </a:solidFill>
                <a:latin typeface="Arial"/>
                <a:cs typeface="Arial"/>
              </a:rPr>
              <a:t>ﬁelds</a:t>
            </a:r>
            <a:r>
              <a:rPr sz="6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65" dirty="0">
                <a:solidFill>
                  <a:srgbClr val="3C3C39"/>
                </a:solidFill>
                <a:latin typeface="Arial"/>
                <a:cs typeface="Arial"/>
              </a:rPr>
              <a:t>that</a:t>
            </a:r>
            <a:r>
              <a:rPr sz="600" spc="7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3C3C39"/>
                </a:solidFill>
                <a:latin typeface="Arial"/>
                <a:cs typeface="Arial"/>
              </a:rPr>
              <a:t>can</a:t>
            </a:r>
            <a:r>
              <a:rPr sz="600" spc="5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only</a:t>
            </a:r>
            <a:r>
              <a:rPr sz="600" spc="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50" dirty="0">
                <a:solidFill>
                  <a:srgbClr val="3C3C39"/>
                </a:solidFill>
                <a:latin typeface="Arial"/>
                <a:cs typeface="Arial"/>
              </a:rPr>
              <a:t>contain</a:t>
            </a:r>
            <a:r>
              <a:rPr sz="600" spc="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3C3C39"/>
                </a:solidFill>
                <a:latin typeface="Arial"/>
                <a:cs typeface="Arial"/>
              </a:rPr>
              <a:t>True</a:t>
            </a:r>
            <a:r>
              <a:rPr sz="600" i="1" spc="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or</a:t>
            </a:r>
            <a:r>
              <a:rPr sz="600" spc="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i="1" spc="-10" dirty="0">
                <a:solidFill>
                  <a:srgbClr val="3C3C39"/>
                </a:solidFill>
                <a:latin typeface="Arial"/>
                <a:cs typeface="Arial"/>
              </a:rPr>
              <a:t>False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34775" y="2074627"/>
            <a:ext cx="270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3C3C39"/>
                </a:solidFill>
                <a:latin typeface="Arial"/>
                <a:cs typeface="Arial"/>
              </a:rPr>
              <a:t>values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36521" y="2170062"/>
            <a:ext cx="489584" cy="879475"/>
            <a:chOff x="6336521" y="2170062"/>
            <a:chExt cx="489584" cy="879475"/>
          </a:xfrm>
        </p:grpSpPr>
        <p:sp>
          <p:nvSpPr>
            <p:cNvPr id="28" name="object 28"/>
            <p:cNvSpPr/>
            <p:nvPr/>
          </p:nvSpPr>
          <p:spPr>
            <a:xfrm>
              <a:off x="6581017" y="2174825"/>
              <a:ext cx="0" cy="390525"/>
            </a:xfrm>
            <a:custGeom>
              <a:avLst/>
              <a:gdLst/>
              <a:ahLst/>
              <a:cxnLst/>
              <a:rect l="l" t="t" r="r" b="b"/>
              <a:pathLst>
                <a:path h="390525">
                  <a:moveTo>
                    <a:pt x="0" y="0"/>
                  </a:moveTo>
                  <a:lnTo>
                    <a:pt x="0" y="3899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36521" y="2564724"/>
              <a:ext cx="489584" cy="484505"/>
            </a:xfrm>
            <a:custGeom>
              <a:avLst/>
              <a:gdLst/>
              <a:ahLst/>
              <a:cxnLst/>
              <a:rect l="l" t="t" r="r" b="b"/>
              <a:pathLst>
                <a:path w="489584" h="484505">
                  <a:moveTo>
                    <a:pt x="244499" y="484499"/>
                  </a:moveTo>
                  <a:lnTo>
                    <a:pt x="195224" y="479578"/>
                  </a:lnTo>
                  <a:lnTo>
                    <a:pt x="149329" y="465462"/>
                  </a:lnTo>
                  <a:lnTo>
                    <a:pt x="107797" y="443127"/>
                  </a:lnTo>
                  <a:lnTo>
                    <a:pt x="71612" y="413546"/>
                  </a:lnTo>
                  <a:lnTo>
                    <a:pt x="41756" y="377694"/>
                  </a:lnTo>
                  <a:lnTo>
                    <a:pt x="19213" y="336544"/>
                  </a:lnTo>
                  <a:lnTo>
                    <a:pt x="4967" y="291071"/>
                  </a:lnTo>
                  <a:lnTo>
                    <a:pt x="0" y="242249"/>
                  </a:lnTo>
                  <a:lnTo>
                    <a:pt x="4967" y="193428"/>
                  </a:lnTo>
                  <a:lnTo>
                    <a:pt x="19213" y="147955"/>
                  </a:lnTo>
                  <a:lnTo>
                    <a:pt x="41756" y="106805"/>
                  </a:lnTo>
                  <a:lnTo>
                    <a:pt x="71612" y="70953"/>
                  </a:lnTo>
                  <a:lnTo>
                    <a:pt x="107797" y="41372"/>
                  </a:lnTo>
                  <a:lnTo>
                    <a:pt x="149329" y="19037"/>
                  </a:lnTo>
                  <a:lnTo>
                    <a:pt x="195224" y="4921"/>
                  </a:lnTo>
                  <a:lnTo>
                    <a:pt x="244499" y="0"/>
                  </a:lnTo>
                  <a:lnTo>
                    <a:pt x="293774" y="4921"/>
                  </a:lnTo>
                  <a:lnTo>
                    <a:pt x="339670" y="19037"/>
                  </a:lnTo>
                  <a:lnTo>
                    <a:pt x="381201" y="41372"/>
                  </a:lnTo>
                  <a:lnTo>
                    <a:pt x="417387" y="70953"/>
                  </a:lnTo>
                  <a:lnTo>
                    <a:pt x="447242" y="106805"/>
                  </a:lnTo>
                  <a:lnTo>
                    <a:pt x="469785" y="147955"/>
                  </a:lnTo>
                  <a:lnTo>
                    <a:pt x="484032" y="193428"/>
                  </a:lnTo>
                  <a:lnTo>
                    <a:pt x="488999" y="242249"/>
                  </a:lnTo>
                  <a:lnTo>
                    <a:pt x="484258" y="289731"/>
                  </a:lnTo>
                  <a:lnTo>
                    <a:pt x="470388" y="334955"/>
                  </a:lnTo>
                  <a:lnTo>
                    <a:pt x="447920" y="376650"/>
                  </a:lnTo>
                  <a:lnTo>
                    <a:pt x="417386" y="413546"/>
                  </a:lnTo>
                  <a:lnTo>
                    <a:pt x="380148" y="443799"/>
                  </a:lnTo>
                  <a:lnTo>
                    <a:pt x="338065" y="466059"/>
                  </a:lnTo>
                  <a:lnTo>
                    <a:pt x="292421" y="479802"/>
                  </a:lnTo>
                  <a:lnTo>
                    <a:pt x="244499" y="484499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429412" y="2689254"/>
            <a:ext cx="303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b="1" spc="3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81024" y="2695824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299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7675868" y="2564725"/>
            <a:ext cx="489584" cy="852169"/>
            <a:chOff x="7675868" y="2564725"/>
            <a:chExt cx="489584" cy="852169"/>
          </a:xfrm>
        </p:grpSpPr>
        <p:sp>
          <p:nvSpPr>
            <p:cNvPr id="33" name="object 33"/>
            <p:cNvSpPr/>
            <p:nvPr/>
          </p:nvSpPr>
          <p:spPr>
            <a:xfrm>
              <a:off x="7920368" y="3049225"/>
              <a:ext cx="0" cy="362585"/>
            </a:xfrm>
            <a:custGeom>
              <a:avLst/>
              <a:gdLst/>
              <a:ahLst/>
              <a:cxnLst/>
              <a:rect l="l" t="t" r="r" b="b"/>
              <a:pathLst>
                <a:path h="362585">
                  <a:moveTo>
                    <a:pt x="0" y="0"/>
                  </a:moveTo>
                  <a:lnTo>
                    <a:pt x="0" y="3624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75868" y="2564725"/>
              <a:ext cx="489584" cy="484505"/>
            </a:xfrm>
            <a:custGeom>
              <a:avLst/>
              <a:gdLst/>
              <a:ahLst/>
              <a:cxnLst/>
              <a:rect l="l" t="t" r="r" b="b"/>
              <a:pathLst>
                <a:path w="489584" h="484505">
                  <a:moveTo>
                    <a:pt x="244499" y="484499"/>
                  </a:moveTo>
                  <a:lnTo>
                    <a:pt x="195224" y="479578"/>
                  </a:lnTo>
                  <a:lnTo>
                    <a:pt x="149329" y="465462"/>
                  </a:lnTo>
                  <a:lnTo>
                    <a:pt x="107797" y="443127"/>
                  </a:lnTo>
                  <a:lnTo>
                    <a:pt x="71612" y="413546"/>
                  </a:lnTo>
                  <a:lnTo>
                    <a:pt x="41756" y="377694"/>
                  </a:lnTo>
                  <a:lnTo>
                    <a:pt x="19214" y="336544"/>
                  </a:lnTo>
                  <a:lnTo>
                    <a:pt x="4967" y="291071"/>
                  </a:lnTo>
                  <a:lnTo>
                    <a:pt x="0" y="242249"/>
                  </a:lnTo>
                  <a:lnTo>
                    <a:pt x="4967" y="193428"/>
                  </a:lnTo>
                  <a:lnTo>
                    <a:pt x="19214" y="147955"/>
                  </a:lnTo>
                  <a:lnTo>
                    <a:pt x="41756" y="106805"/>
                  </a:lnTo>
                  <a:lnTo>
                    <a:pt x="71612" y="70953"/>
                  </a:lnTo>
                  <a:lnTo>
                    <a:pt x="107797" y="41372"/>
                  </a:lnTo>
                  <a:lnTo>
                    <a:pt x="149329" y="19037"/>
                  </a:lnTo>
                  <a:lnTo>
                    <a:pt x="195224" y="4921"/>
                  </a:lnTo>
                  <a:lnTo>
                    <a:pt x="244499" y="0"/>
                  </a:lnTo>
                  <a:lnTo>
                    <a:pt x="293775" y="4921"/>
                  </a:lnTo>
                  <a:lnTo>
                    <a:pt x="339670" y="19037"/>
                  </a:lnTo>
                  <a:lnTo>
                    <a:pt x="381202" y="41372"/>
                  </a:lnTo>
                  <a:lnTo>
                    <a:pt x="417387" y="70953"/>
                  </a:lnTo>
                  <a:lnTo>
                    <a:pt x="447243" y="106805"/>
                  </a:lnTo>
                  <a:lnTo>
                    <a:pt x="469785" y="147955"/>
                  </a:lnTo>
                  <a:lnTo>
                    <a:pt x="484032" y="193428"/>
                  </a:lnTo>
                  <a:lnTo>
                    <a:pt x="488999" y="242249"/>
                  </a:lnTo>
                  <a:lnTo>
                    <a:pt x="484258" y="289731"/>
                  </a:lnTo>
                  <a:lnTo>
                    <a:pt x="470388" y="334955"/>
                  </a:lnTo>
                  <a:lnTo>
                    <a:pt x="447921" y="376650"/>
                  </a:lnTo>
                  <a:lnTo>
                    <a:pt x="417387" y="413546"/>
                  </a:lnTo>
                  <a:lnTo>
                    <a:pt x="380148" y="443799"/>
                  </a:lnTo>
                  <a:lnTo>
                    <a:pt x="338066" y="466059"/>
                  </a:lnTo>
                  <a:lnTo>
                    <a:pt x="292422" y="479802"/>
                  </a:lnTo>
                  <a:lnTo>
                    <a:pt x="244499" y="484499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374424" y="3391863"/>
            <a:ext cx="1078865" cy="426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solidFill>
                  <a:srgbClr val="F7485E"/>
                </a:solidFill>
                <a:latin typeface="Arial"/>
                <a:cs typeface="Arial"/>
              </a:rPr>
              <a:t>Geographic</a:t>
            </a:r>
            <a:endParaRPr sz="1400">
              <a:latin typeface="Arial"/>
              <a:cs typeface="Arial"/>
            </a:endParaRPr>
          </a:p>
          <a:p>
            <a:pPr marL="12700" marR="168275">
              <a:lnSpc>
                <a:spcPts val="750"/>
              </a:lnSpc>
            </a:pP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Geographical</a:t>
            </a:r>
            <a:r>
              <a:rPr sz="600" spc="3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places</a:t>
            </a:r>
            <a:r>
              <a:rPr sz="600" spc="3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3C3C39"/>
                </a:solidFill>
                <a:latin typeface="Arial"/>
                <a:cs typeface="Arial"/>
              </a:rPr>
              <a:t>as</a:t>
            </a:r>
            <a:r>
              <a:rPr sz="600" spc="5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country,</a:t>
            </a:r>
            <a:r>
              <a:rPr sz="600" spc="2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3C3C39"/>
                </a:solidFill>
                <a:latin typeface="Arial"/>
                <a:cs typeface="Arial"/>
              </a:rPr>
              <a:t>city,</a:t>
            </a:r>
            <a:r>
              <a:rPr sz="600" spc="2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3C3C39"/>
                </a:solidFill>
                <a:latin typeface="Arial"/>
                <a:cs typeface="Arial"/>
              </a:rPr>
              <a:t>airports</a:t>
            </a:r>
            <a:endParaRPr sz="60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48181" y="2636849"/>
            <a:ext cx="349550" cy="340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87999" cy="591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7850" y="0"/>
            <a:ext cx="3906149" cy="5143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2283" y="1236210"/>
            <a:ext cx="4263390" cy="11779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105"/>
              </a:spcBef>
            </a:pPr>
            <a:r>
              <a:rPr sz="4200" spc="95" dirty="0"/>
              <a:t>Let’s</a:t>
            </a:r>
            <a:r>
              <a:rPr sz="4200" spc="-80" dirty="0"/>
              <a:t> </a:t>
            </a:r>
            <a:r>
              <a:rPr sz="4200" spc="385" dirty="0"/>
              <a:t>get</a:t>
            </a:r>
            <a:r>
              <a:rPr sz="4200" spc="-75" dirty="0"/>
              <a:t> </a:t>
            </a:r>
            <a:r>
              <a:rPr sz="4200" spc="260" dirty="0"/>
              <a:t>started </a:t>
            </a:r>
            <a:r>
              <a:rPr sz="4200" spc="325" dirty="0"/>
              <a:t>in</a:t>
            </a:r>
            <a:r>
              <a:rPr sz="4200" spc="-90" dirty="0"/>
              <a:t> </a:t>
            </a:r>
            <a:r>
              <a:rPr sz="4200" spc="105" dirty="0"/>
              <a:t>Tableau!</a:t>
            </a:r>
            <a:endParaRPr sz="4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9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00600" y="1733550"/>
            <a:ext cx="4343400" cy="2178801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9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Introduction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3C3C39"/>
                </a:solidFill>
                <a:latin typeface="Arial"/>
                <a:cs typeface="Arial"/>
              </a:rPr>
              <a:t>training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3C3C39"/>
                </a:solidFill>
                <a:latin typeface="Arial"/>
                <a:cs typeface="Arial"/>
              </a:rPr>
              <a:t>tableau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b="1" spc="90" dirty="0">
                <a:solidFill>
                  <a:srgbClr val="3C3C39"/>
                </a:solidFill>
                <a:latin typeface="Arial"/>
                <a:cs typeface="Arial"/>
              </a:rPr>
              <a:t>Connect</a:t>
            </a:r>
            <a:r>
              <a:rPr sz="1600" b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b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endParaRPr sz="1600" b="1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Basic</a:t>
            </a:r>
            <a:r>
              <a:rPr sz="1600" spc="1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3C3C39"/>
                </a:solidFill>
                <a:latin typeface="Arial"/>
                <a:cs typeface="Arial"/>
              </a:rPr>
              <a:t>visualizations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0" dirty="0">
                <a:solidFill>
                  <a:srgbClr val="3C3C39"/>
                </a:solidFill>
                <a:latin typeface="Arial"/>
                <a:cs typeface="Arial"/>
              </a:rPr>
              <a:t>Filtering,</a:t>
            </a:r>
            <a:r>
              <a:rPr sz="16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3C3C39"/>
                </a:solidFill>
                <a:latin typeface="Arial"/>
                <a:cs typeface="Arial"/>
              </a:rPr>
              <a:t>dates</a:t>
            </a:r>
            <a:r>
              <a:rPr sz="16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3C3C39"/>
                </a:solidFill>
                <a:latin typeface="Arial"/>
                <a:cs typeface="Arial"/>
              </a:rPr>
              <a:t>maps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5" dirty="0">
                <a:solidFill>
                  <a:srgbClr val="3C3C39"/>
                </a:solidFill>
                <a:latin typeface="Arial"/>
                <a:cs typeface="Arial"/>
              </a:rPr>
              <a:t>Dashboards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0" dirty="0">
                <a:solidFill>
                  <a:srgbClr val="3C3C39"/>
                </a:solidFill>
                <a:latin typeface="Arial"/>
                <a:cs typeface="Arial"/>
              </a:rPr>
              <a:t>Recap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3C3C39"/>
                </a:solidFill>
                <a:latin typeface="Arial"/>
                <a:cs typeface="Arial"/>
              </a:rPr>
              <a:t>day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9200" y="939690"/>
            <a:ext cx="21558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355" dirty="0"/>
              <a:t>Agenda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75050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2B51D-6CE6-EE3C-7B5F-A188AD872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3643ECE-C047-9E80-5365-F4E925B82EE7}"/>
              </a:ext>
            </a:extLst>
          </p:cNvPr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2C8A5EE-AC6A-924F-8441-6294439ECDFE}"/>
              </a:ext>
            </a:extLst>
          </p:cNvPr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63CCC3B-E941-9B6E-4B93-D7B6388A6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50519"/>
            <a:ext cx="64770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4200" spc="355" dirty="0"/>
              <a:t>Interface – Start page</a:t>
            </a:r>
            <a:endParaRPr sz="42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68B77D4-2386-B944-55AC-22A832F18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47750"/>
            <a:ext cx="7315200" cy="36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38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7EC9A-3236-ECAD-AC61-36F3A2BC5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034787D-F790-C1E9-02E5-2BB7676FDC0B}"/>
              </a:ext>
            </a:extLst>
          </p:cNvPr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B2FE371-28AF-23FA-7DCB-9446E0442CB6}"/>
              </a:ext>
            </a:extLst>
          </p:cNvPr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68643E1-EC0B-79A4-512F-1AEEF0F219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31397"/>
            <a:ext cx="64770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4200" spc="355" dirty="0"/>
              <a:t>Interface – Import data</a:t>
            </a:r>
            <a:endParaRPr sz="42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323733D-C924-9B00-E949-0D3651BE7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26" y="1200150"/>
            <a:ext cx="6616947" cy="33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52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89851" y="-4762"/>
            <a:ext cx="2759075" cy="985519"/>
            <a:chOff x="6389851" y="-4762"/>
            <a:chExt cx="2759075" cy="985519"/>
          </a:xfrm>
        </p:grpSpPr>
        <p:sp>
          <p:nvSpPr>
            <p:cNvPr id="3" name="object 3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0" dirty="0"/>
              <a:t> </a:t>
            </a:r>
            <a:r>
              <a:rPr spc="160" dirty="0"/>
              <a:t>Connect</a:t>
            </a:r>
            <a:r>
              <a:rPr spc="-35" dirty="0"/>
              <a:t> </a:t>
            </a:r>
            <a:r>
              <a:rPr spc="200" dirty="0"/>
              <a:t>and</a:t>
            </a:r>
            <a:r>
              <a:rPr spc="-35" dirty="0"/>
              <a:t> </a:t>
            </a:r>
            <a:r>
              <a:rPr spc="140" dirty="0"/>
              <a:t>prepare</a:t>
            </a:r>
            <a:r>
              <a:rPr spc="-35" dirty="0"/>
              <a:t> </a:t>
            </a:r>
            <a:r>
              <a:rPr spc="155" dirty="0"/>
              <a:t>data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</a:t>
            </a:r>
            <a:r>
              <a:rPr sz="1200" spc="5" dirty="0"/>
              <a:t> </a:t>
            </a:r>
            <a:r>
              <a:rPr sz="1200" spc="-180" dirty="0"/>
              <a:t>1:</a:t>
            </a:r>
            <a:r>
              <a:rPr sz="1200" spc="10" dirty="0"/>
              <a:t> </a:t>
            </a:r>
            <a:r>
              <a:rPr sz="1200" spc="110" dirty="0"/>
              <a:t>Why</a:t>
            </a:r>
            <a:r>
              <a:rPr sz="1200" spc="10" dirty="0"/>
              <a:t> </a:t>
            </a:r>
            <a:r>
              <a:rPr sz="1200" spc="80" dirty="0"/>
              <a:t>should</a:t>
            </a:r>
            <a:r>
              <a:rPr sz="1200" spc="5" dirty="0"/>
              <a:t> </a:t>
            </a:r>
            <a:r>
              <a:rPr sz="1200" i="1" spc="90" dirty="0">
                <a:latin typeface="Arial"/>
                <a:cs typeface="Arial"/>
              </a:rPr>
              <a:t>Product</a:t>
            </a:r>
            <a:r>
              <a:rPr sz="1200" i="1" spc="10" dirty="0">
                <a:latin typeface="Arial"/>
                <a:cs typeface="Arial"/>
              </a:rPr>
              <a:t> </a:t>
            </a:r>
            <a:r>
              <a:rPr sz="1200" i="1" spc="70" dirty="0">
                <a:latin typeface="Arial"/>
                <a:cs typeface="Arial"/>
              </a:rPr>
              <a:t>ID</a:t>
            </a:r>
            <a:r>
              <a:rPr sz="1200" i="1" spc="10" dirty="0">
                <a:latin typeface="Arial"/>
                <a:cs typeface="Arial"/>
              </a:rPr>
              <a:t> </a:t>
            </a:r>
            <a:r>
              <a:rPr sz="1200" spc="90" dirty="0"/>
              <a:t>be</a:t>
            </a:r>
            <a:r>
              <a:rPr sz="1200" spc="10" dirty="0"/>
              <a:t> </a:t>
            </a:r>
            <a:r>
              <a:rPr sz="1200" dirty="0"/>
              <a:t>a</a:t>
            </a:r>
            <a:r>
              <a:rPr sz="1200" spc="5" dirty="0"/>
              <a:t> </a:t>
            </a:r>
            <a:r>
              <a:rPr sz="1200" spc="60" dirty="0"/>
              <a:t>string?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9229" y="1581150"/>
            <a:ext cx="3458210" cy="1775358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 dirty="0">
              <a:latin typeface="Arial"/>
              <a:cs typeface="Arial"/>
            </a:endParaRPr>
          </a:p>
          <a:p>
            <a:pPr marL="328930" marR="5080" indent="-170815">
              <a:lnSpc>
                <a:spcPct val="101000"/>
              </a:lnSpc>
              <a:spcBef>
                <a:spcPts val="680"/>
              </a:spcBef>
              <a:buAutoNum type="arabicPeriod"/>
              <a:tabLst>
                <a:tab pos="329565" algn="l"/>
              </a:tabLst>
            </a:pP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Connect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90" dirty="0">
                <a:solidFill>
                  <a:srgbClr val="3C3C39"/>
                </a:solidFill>
                <a:latin typeface="Arial"/>
                <a:cs typeface="Arial"/>
              </a:rPr>
              <a:t>Sample</a:t>
            </a:r>
            <a:r>
              <a:rPr sz="1200" i="1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55" dirty="0">
                <a:solidFill>
                  <a:srgbClr val="3C3C39"/>
                </a:solidFill>
                <a:latin typeface="Arial"/>
                <a:cs typeface="Arial"/>
              </a:rPr>
              <a:t>-</a:t>
            </a:r>
            <a:r>
              <a:rPr sz="1200" i="1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EU</a:t>
            </a:r>
            <a:r>
              <a:rPr sz="1200" i="1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Superstore.xlsx</a:t>
            </a: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530" dirty="0">
                <a:solidFill>
                  <a:srgbClr val="3C3C39"/>
                </a:solidFill>
                <a:latin typeface="Arial"/>
                <a:cs typeface="Arial"/>
              </a:rPr>
              <a:t>→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 Sheet</a:t>
            </a:r>
            <a:r>
              <a:rPr lang="da-DK" sz="1200" dirty="0">
                <a:solidFill>
                  <a:srgbClr val="3C3C39"/>
                </a:solidFill>
                <a:latin typeface="Arial"/>
                <a:cs typeface="Arial"/>
              </a:rPr>
              <a:t>Or</a:t>
            </a:r>
            <a:r>
              <a:rPr sz="1200" i="1" spc="45" dirty="0" err="1">
                <a:solidFill>
                  <a:srgbClr val="3C3C39"/>
                </a:solidFill>
                <a:latin typeface="Arial"/>
                <a:cs typeface="Arial"/>
              </a:rPr>
              <a:t>ders</a:t>
            </a:r>
            <a:endParaRPr sz="1200" dirty="0">
              <a:latin typeface="Arial"/>
              <a:cs typeface="Arial"/>
            </a:endParaRPr>
          </a:p>
          <a:p>
            <a:pPr marL="328930" indent="-204470">
              <a:lnSpc>
                <a:spcPts val="1430"/>
              </a:lnSpc>
              <a:spcBef>
                <a:spcPts val="1035"/>
              </a:spcBef>
              <a:buAutoNum type="arabicPeriod"/>
              <a:tabLst>
                <a:tab pos="329565" algn="l"/>
              </a:tabLst>
            </a:pP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Change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type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for</a:t>
            </a:r>
            <a:r>
              <a:rPr sz="12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90" dirty="0">
                <a:solidFill>
                  <a:srgbClr val="3C3C39"/>
                </a:solidFill>
                <a:latin typeface="Arial"/>
                <a:cs typeface="Arial"/>
              </a:rPr>
              <a:t>Product</a:t>
            </a:r>
            <a:r>
              <a:rPr sz="1200" i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ID</a:t>
            </a:r>
            <a:r>
              <a:rPr sz="1200" i="1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105" dirty="0">
                <a:solidFill>
                  <a:srgbClr val="3C3C39"/>
                </a:solidFill>
                <a:latin typeface="Arial"/>
                <a:cs typeface="Arial"/>
              </a:rPr>
              <a:t>t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o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endParaRPr sz="1200" dirty="0">
              <a:latin typeface="Arial"/>
              <a:cs typeface="Arial"/>
            </a:endParaRPr>
          </a:p>
          <a:p>
            <a:pPr marL="328930">
              <a:lnSpc>
                <a:spcPts val="1435"/>
              </a:lnSpc>
            </a:pPr>
            <a:r>
              <a:rPr lang="da-DK" sz="1200" i="1" spc="75" dirty="0">
                <a:solidFill>
                  <a:srgbClr val="3C3C39"/>
                </a:solidFill>
                <a:latin typeface="Arial"/>
                <a:cs typeface="Arial"/>
              </a:rPr>
              <a:t>S</a:t>
            </a:r>
            <a:r>
              <a:rPr sz="1200" i="1" spc="75" dirty="0" err="1">
                <a:solidFill>
                  <a:srgbClr val="3C3C39"/>
                </a:solidFill>
                <a:latin typeface="Arial"/>
                <a:cs typeface="Arial"/>
              </a:rPr>
              <a:t>tring</a:t>
            </a:r>
            <a:r>
              <a:rPr lang="da-DK" sz="1200" i="1" spc="7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lang="da-DK" sz="1200" spc="75" dirty="0">
                <a:solidFill>
                  <a:srgbClr val="3C3C39"/>
                </a:solidFill>
                <a:latin typeface="Arial"/>
                <a:cs typeface="Arial"/>
              </a:rPr>
              <a:t>(dvs. et felt med </a:t>
            </a:r>
            <a:r>
              <a:rPr lang="da-DK" sz="1200" spc="75" dirty="0" err="1">
                <a:solidFill>
                  <a:srgbClr val="3C3C39"/>
                </a:solidFill>
                <a:latin typeface="Arial"/>
                <a:cs typeface="Arial"/>
              </a:rPr>
              <a:t>text</a:t>
            </a:r>
            <a:r>
              <a:rPr lang="da-DK" sz="1200" spc="75" dirty="0">
                <a:solidFill>
                  <a:srgbClr val="3C3C39"/>
                </a:solidFill>
                <a:latin typeface="Arial"/>
                <a:cs typeface="Arial"/>
              </a:rPr>
              <a:t>, der ikke kan regnes på)</a:t>
            </a:r>
            <a:endParaRPr sz="1200" dirty="0">
              <a:latin typeface="Arial"/>
              <a:cs typeface="Arial"/>
            </a:endParaRPr>
          </a:p>
          <a:p>
            <a:pPr marL="328930" indent="-202565">
              <a:lnSpc>
                <a:spcPct val="100000"/>
              </a:lnSpc>
              <a:spcBef>
                <a:spcPts val="1035"/>
              </a:spcBef>
              <a:buAutoNum type="arabicPeriod" startAt="3"/>
              <a:tabLst>
                <a:tab pos="329565" algn="l"/>
              </a:tabLst>
            </a:pP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Rename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105" dirty="0">
                <a:solidFill>
                  <a:srgbClr val="3C3C39"/>
                </a:solidFill>
                <a:latin typeface="Arial"/>
                <a:cs typeface="Arial"/>
              </a:rPr>
              <a:t>Date</a:t>
            </a:r>
            <a:r>
              <a:rPr sz="1200" i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Order</a:t>
            </a:r>
            <a:r>
              <a:rPr sz="1200" i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85" dirty="0">
                <a:solidFill>
                  <a:srgbClr val="3C3C39"/>
                </a:solidFill>
                <a:latin typeface="Arial"/>
                <a:cs typeface="Arial"/>
              </a:rPr>
              <a:t>Date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350" y="4306945"/>
            <a:ext cx="2366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Note:</a:t>
            </a:r>
            <a:r>
              <a:rPr sz="1000" spc="1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3C3C39"/>
                </a:solidFill>
                <a:latin typeface="Arial"/>
                <a:cs typeface="Arial"/>
              </a:rPr>
              <a:t>screenshot</a:t>
            </a:r>
            <a:r>
              <a:rPr sz="1000" spc="1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always</a:t>
            </a:r>
            <a:r>
              <a:rPr sz="1000" spc="1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shows</a:t>
            </a:r>
            <a:r>
              <a:rPr sz="1000" spc="1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C3C39"/>
                </a:solidFill>
                <a:latin typeface="Arial"/>
                <a:cs typeface="Arial"/>
              </a:rPr>
              <a:t>result, </a:t>
            </a:r>
            <a:r>
              <a:rPr sz="1000" spc="100" dirty="0">
                <a:solidFill>
                  <a:srgbClr val="3C3C39"/>
                </a:solidFill>
                <a:latin typeface="Arial"/>
                <a:cs typeface="Arial"/>
              </a:rPr>
              <a:t>not</a:t>
            </a:r>
            <a:r>
              <a:rPr sz="10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70" dirty="0">
                <a:solidFill>
                  <a:srgbClr val="3C3C39"/>
                </a:solidFill>
                <a:latin typeface="Arial"/>
                <a:cs typeface="Arial"/>
              </a:rPr>
              <a:t>starting</a:t>
            </a:r>
            <a:r>
              <a:rPr sz="10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3C3C39"/>
                </a:solidFill>
                <a:latin typeface="Arial"/>
                <a:cs typeface="Arial"/>
              </a:rPr>
              <a:t>point.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01800" y="2109649"/>
            <a:ext cx="4495800" cy="1676400"/>
            <a:chOff x="4401800" y="2109649"/>
            <a:chExt cx="4495800" cy="16764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1800" y="2109649"/>
              <a:ext cx="4495800" cy="1676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8475" y="2157275"/>
              <a:ext cx="4362450" cy="15427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63713" y="2152512"/>
              <a:ext cx="4371975" cy="1552575"/>
            </a:xfrm>
            <a:custGeom>
              <a:avLst/>
              <a:gdLst/>
              <a:ahLst/>
              <a:cxnLst/>
              <a:rect l="l" t="t" r="r" b="b"/>
              <a:pathLst>
                <a:path w="4371975" h="1552575">
                  <a:moveTo>
                    <a:pt x="0" y="0"/>
                  </a:moveTo>
                  <a:lnTo>
                    <a:pt x="4371975" y="0"/>
                  </a:lnTo>
                  <a:lnTo>
                    <a:pt x="4371975" y="1552274"/>
                  </a:lnTo>
                  <a:lnTo>
                    <a:pt x="0" y="15522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BF6AF-B197-EA1B-D862-682060A7E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EC2BEF55-608E-DBB5-626E-70FC46D6EB5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975" y="1543499"/>
            <a:ext cx="2272024" cy="360000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AD47C2F-E861-188B-6614-1927DD389728}"/>
              </a:ext>
            </a:extLst>
          </p:cNvPr>
          <p:cNvSpPr txBox="1"/>
          <p:nvPr/>
        </p:nvSpPr>
        <p:spPr>
          <a:xfrm>
            <a:off x="8659398" y="4766036"/>
            <a:ext cx="1752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595959"/>
                </a:solidFill>
                <a:latin typeface="Arial"/>
                <a:cs typeface="Arial"/>
              </a:rPr>
              <a:t>32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FF0CECC-06BA-D249-C7FC-BD66E9C0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0" y="305847"/>
            <a:ext cx="7022465" cy="369332"/>
          </a:xfrm>
        </p:spPr>
        <p:txBody>
          <a:bodyPr/>
          <a:lstStyle/>
          <a:p>
            <a:r>
              <a:rPr lang="en-DK" dirty="0"/>
              <a:t>Virksomhedsbesøg ved The Tech Collective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D57B6-38E2-583F-B5D2-B50E9461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992212"/>
            <a:ext cx="5471827" cy="3870796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1F1373A-FAD9-5EFC-8EB8-B9DA878540D2}"/>
              </a:ext>
            </a:extLst>
          </p:cNvPr>
          <p:cNvSpPr txBox="1"/>
          <p:nvPr/>
        </p:nvSpPr>
        <p:spPr>
          <a:xfrm>
            <a:off x="228600" y="1352550"/>
            <a:ext cx="2743200" cy="6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lang="da-DK" sz="1400" b="1" spc="130" dirty="0">
                <a:solidFill>
                  <a:srgbClr val="3C3C39"/>
                </a:solidFill>
                <a:latin typeface="Arial"/>
                <a:cs typeface="Arial"/>
              </a:rPr>
              <a:t>Mandag d. 25/11 kl. 09 – 11</a:t>
            </a:r>
          </a:p>
          <a:p>
            <a:pPr marL="12700">
              <a:lnSpc>
                <a:spcPts val="1664"/>
              </a:lnSpc>
              <a:spcBef>
                <a:spcPts val="100"/>
              </a:spcBef>
            </a:pPr>
            <a:endParaRPr lang="da-DK" sz="1400" b="1" spc="130" dirty="0">
              <a:solidFill>
                <a:srgbClr val="3C3C39"/>
              </a:solidFill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lang="da-DK" sz="1400" b="1" spc="130" dirty="0">
                <a:solidFill>
                  <a:srgbClr val="3C3C39"/>
                </a:solidFill>
                <a:latin typeface="Arial"/>
                <a:cs typeface="Arial"/>
              </a:rPr>
              <a:t>Borgergade 111</a:t>
            </a:r>
          </a:p>
        </p:txBody>
      </p:sp>
    </p:spTree>
    <p:extLst>
      <p:ext uri="{BB962C8B-B14F-4D97-AF65-F5344CB8AC3E}">
        <p14:creationId xmlns:p14="http://schemas.microsoft.com/office/powerpoint/2010/main" val="2441867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9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00600" y="1733550"/>
            <a:ext cx="4343400" cy="2540438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9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Introduction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3C3C39"/>
                </a:solidFill>
                <a:latin typeface="Arial"/>
                <a:cs typeface="Arial"/>
              </a:rPr>
              <a:t>training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3C3C39"/>
                </a:solidFill>
                <a:latin typeface="Arial"/>
                <a:cs typeface="Arial"/>
              </a:rPr>
              <a:t>tableau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spc="90" dirty="0">
                <a:solidFill>
                  <a:srgbClr val="3C3C39"/>
                </a:solidFill>
                <a:latin typeface="Arial"/>
                <a:cs typeface="Arial"/>
              </a:rPr>
              <a:t>Connect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Basic</a:t>
            </a:r>
            <a:r>
              <a:rPr sz="1600" spc="1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3C3C39"/>
                </a:solidFill>
                <a:latin typeface="Arial"/>
                <a:cs typeface="Arial"/>
              </a:rPr>
              <a:t>visualizations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b="1" spc="60" dirty="0">
                <a:solidFill>
                  <a:srgbClr val="3C3C39"/>
                </a:solidFill>
                <a:latin typeface="Arial"/>
                <a:cs typeface="Arial"/>
              </a:rPr>
              <a:t>Filtering,</a:t>
            </a:r>
            <a:r>
              <a:rPr sz="1600" b="1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70" dirty="0">
                <a:solidFill>
                  <a:srgbClr val="3C3C39"/>
                </a:solidFill>
                <a:latin typeface="Arial"/>
                <a:cs typeface="Arial"/>
              </a:rPr>
              <a:t>dates</a:t>
            </a:r>
            <a:r>
              <a:rPr sz="1600" b="1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b="1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95" dirty="0">
                <a:solidFill>
                  <a:srgbClr val="3C3C39"/>
                </a:solidFill>
                <a:latin typeface="Arial"/>
                <a:cs typeface="Arial"/>
              </a:rPr>
              <a:t>maps</a:t>
            </a:r>
            <a:endParaRPr sz="1600" b="1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5" dirty="0">
                <a:solidFill>
                  <a:srgbClr val="3C3C39"/>
                </a:solidFill>
                <a:latin typeface="Arial"/>
                <a:cs typeface="Arial"/>
              </a:rPr>
              <a:t>Dashboards</a:t>
            </a:r>
            <a:endParaRPr lang="da-DK" sz="1600" spc="65" dirty="0">
              <a:solidFill>
                <a:srgbClr val="3C3C39"/>
              </a:solidFill>
              <a:latin typeface="Arial"/>
              <a:cs typeface="Arial"/>
            </a:endParaRPr>
          </a:p>
          <a:p>
            <a:pPr marL="332740" indent="-320675"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lang="da-DK" sz="1600" spc="65" dirty="0">
                <a:solidFill>
                  <a:srgbClr val="3C3C39"/>
                </a:solidFill>
                <a:latin typeface="Arial"/>
                <a:cs typeface="Arial"/>
              </a:rPr>
              <a:t>Join databases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0" dirty="0">
                <a:solidFill>
                  <a:srgbClr val="3C3C39"/>
                </a:solidFill>
                <a:latin typeface="Arial"/>
                <a:cs typeface="Arial"/>
              </a:rPr>
              <a:t>Recap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3C3C39"/>
                </a:solidFill>
                <a:latin typeface="Arial"/>
                <a:cs typeface="Arial"/>
              </a:rPr>
              <a:t>day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9200" y="939690"/>
            <a:ext cx="21558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355" dirty="0"/>
              <a:t>Agenda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2814055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B22AE-E32C-0189-2439-23B80CED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F1984D6-BDEB-1F70-AA3B-0D36AAB228FE}"/>
              </a:ext>
            </a:extLst>
          </p:cNvPr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9F8ADA6-657B-F28C-BFDF-47F461A98B14}"/>
              </a:ext>
            </a:extLst>
          </p:cNvPr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7505A8-5B1C-95CF-C9DA-4B7A7E901B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70448"/>
            <a:ext cx="83058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4200" spc="355" dirty="0"/>
              <a:t>Interface – </a:t>
            </a:r>
            <a:r>
              <a:rPr lang="da-DK" sz="4200" spc="355" dirty="0" err="1"/>
              <a:t>Visualisation</a:t>
            </a:r>
            <a:r>
              <a:rPr lang="da-DK" sz="4200" spc="355" dirty="0"/>
              <a:t> view</a:t>
            </a:r>
            <a:endParaRPr sz="4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5E5CE-D462-C52F-91E1-732D20C55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99" y="1428750"/>
            <a:ext cx="5759980" cy="2892003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365AF501-3B7E-1878-7CE8-6E143A462167}"/>
              </a:ext>
            </a:extLst>
          </p:cNvPr>
          <p:cNvSpPr txBox="1"/>
          <p:nvPr/>
        </p:nvSpPr>
        <p:spPr>
          <a:xfrm>
            <a:off x="224803" y="1428750"/>
            <a:ext cx="2518398" cy="284308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69"/>
              </a:spcBef>
              <a:buSzPct val="85714"/>
              <a:tabLst>
                <a:tab pos="332740" algn="l"/>
                <a:tab pos="333375" algn="l"/>
              </a:tabLst>
            </a:pPr>
            <a:r>
              <a:rPr lang="en-GB" sz="16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Toolbar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has quick access to most used functionalities. </a:t>
            </a:r>
          </a:p>
          <a:p>
            <a:pPr marL="12065">
              <a:lnSpc>
                <a:spcPct val="100000"/>
              </a:lnSpc>
              <a:spcBef>
                <a:spcPts val="969"/>
              </a:spcBef>
              <a:buSzPct val="85714"/>
              <a:tabLst>
                <a:tab pos="332740" algn="l"/>
                <a:tab pos="333375" algn="l"/>
              </a:tabLst>
            </a:pPr>
            <a:r>
              <a:rPr lang="en-GB" sz="16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Data/analytics Panes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Switch between them by clicking in the top of the pane. </a:t>
            </a:r>
            <a:endParaRPr lang="en-GB" sz="1600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marL="12065">
              <a:lnSpc>
                <a:spcPct val="100000"/>
              </a:lnSpc>
              <a:spcBef>
                <a:spcPts val="969"/>
              </a:spcBef>
              <a:buSzPct val="85714"/>
              <a:tabLst>
                <a:tab pos="332740" algn="l"/>
                <a:tab pos="333375" algn="l"/>
              </a:tabLst>
            </a:pP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Analytics pane will give you </a:t>
            </a:r>
            <a:r>
              <a:rPr lang="en-GB" sz="1600" b="0" i="0" u="none" strike="noStrike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fx</a:t>
            </a: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average lines or clusters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728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50" y="305847"/>
            <a:ext cx="81870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Dimensions</a:t>
            </a:r>
            <a:r>
              <a:rPr spc="-70" dirty="0"/>
              <a:t> </a:t>
            </a:r>
            <a:r>
              <a:rPr spc="-45" dirty="0"/>
              <a:t>vs.</a:t>
            </a:r>
            <a:r>
              <a:rPr spc="-65" dirty="0"/>
              <a:t> </a:t>
            </a:r>
            <a:r>
              <a:rPr lang="da-DK" spc="114" dirty="0"/>
              <a:t>M</a:t>
            </a:r>
            <a:r>
              <a:rPr spc="114" dirty="0" err="1"/>
              <a:t>easures</a:t>
            </a:r>
            <a:r>
              <a:rPr lang="da-DK" spc="114" dirty="0"/>
              <a:t> / Dimensioner vs. Mål (Tal)</a:t>
            </a:r>
            <a:endParaRPr spc="114" dirty="0"/>
          </a:p>
        </p:txBody>
      </p:sp>
      <p:sp>
        <p:nvSpPr>
          <p:cNvPr id="3" name="object 3"/>
          <p:cNvSpPr txBox="1"/>
          <p:nvPr/>
        </p:nvSpPr>
        <p:spPr>
          <a:xfrm>
            <a:off x="1538774" y="1392326"/>
            <a:ext cx="2183765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95" dirty="0">
                <a:solidFill>
                  <a:srgbClr val="3C3C39"/>
                </a:solidFill>
                <a:latin typeface="Arial"/>
                <a:cs typeface="Arial"/>
              </a:rPr>
              <a:t>Dimensions</a:t>
            </a:r>
            <a:r>
              <a:rPr sz="1400" spc="-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90" dirty="0">
                <a:solidFill>
                  <a:srgbClr val="3C3C39"/>
                </a:solidFill>
                <a:latin typeface="Arial"/>
                <a:cs typeface="Arial"/>
              </a:rPr>
              <a:t>contain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655"/>
              </a:lnSpc>
            </a:pPr>
            <a:r>
              <a:rPr lang="da-DK" sz="1400" b="1" spc="80" dirty="0" err="1">
                <a:solidFill>
                  <a:srgbClr val="3C3C39"/>
                </a:solidFill>
                <a:latin typeface="Arial"/>
                <a:cs typeface="Arial"/>
              </a:rPr>
              <a:t>categorcial</a:t>
            </a:r>
            <a:r>
              <a:rPr sz="1400" b="1" spc="-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C3C39"/>
                </a:solidFill>
                <a:latin typeface="Arial"/>
                <a:cs typeface="Arial"/>
              </a:rPr>
              <a:t>values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(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Car</a:t>
            </a:r>
            <a:r>
              <a:rPr sz="1200" i="1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75" dirty="0">
                <a:solidFill>
                  <a:srgbClr val="3C3C39"/>
                </a:solidFill>
                <a:latin typeface="Arial"/>
                <a:cs typeface="Arial"/>
              </a:rPr>
              <a:t>names,</a:t>
            </a:r>
            <a:r>
              <a:rPr sz="1200" i="1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50" dirty="0">
                <a:solidFill>
                  <a:srgbClr val="3C3C39"/>
                </a:solidFill>
                <a:latin typeface="Arial"/>
                <a:cs typeface="Arial"/>
              </a:rPr>
              <a:t>dates,</a:t>
            </a:r>
            <a:r>
              <a:rPr sz="1200" i="1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geo.,</a:t>
            </a:r>
            <a:r>
              <a:rPr sz="1200" i="1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3C3C39"/>
                </a:solidFill>
                <a:latin typeface="Arial"/>
                <a:cs typeface="Arial"/>
              </a:rPr>
              <a:t>etc.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)</a:t>
            </a:r>
            <a:endParaRPr lang="da-DK" sz="1200" spc="-20" dirty="0">
              <a:solidFill>
                <a:srgbClr val="3C3C39"/>
              </a:solidFill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lang="en-DK" sz="1200" spc="-20" dirty="0">
                <a:solidFill>
                  <a:srgbClr val="3C3C39"/>
                </a:solidFill>
                <a:latin typeface="Arial"/>
                <a:cs typeface="Arial"/>
              </a:rPr>
              <a:t>Written with blue</a:t>
            </a:r>
            <a:endParaRPr sz="1200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38774" y="2321712"/>
          <a:ext cx="2621280" cy="163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1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CAR</a:t>
                      </a:r>
                      <a:r>
                        <a:rPr sz="10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748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b="1" spc="-10" dirty="0">
                          <a:solidFill>
                            <a:srgbClr val="3C3C39"/>
                          </a:solidFill>
                          <a:latin typeface="Arial"/>
                          <a:cs typeface="Arial"/>
                        </a:rPr>
                        <a:t>PASSAT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b="1" spc="-20" dirty="0">
                          <a:solidFill>
                            <a:srgbClr val="3C3C39"/>
                          </a:solidFill>
                          <a:latin typeface="Arial"/>
                          <a:cs typeface="Arial"/>
                        </a:rPr>
                        <a:t>GOLF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b="1" spc="-20" dirty="0">
                          <a:solidFill>
                            <a:srgbClr val="3C3C39"/>
                          </a:solidFill>
                          <a:latin typeface="Arial"/>
                          <a:cs typeface="Arial"/>
                        </a:rPr>
                        <a:t>POLO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b="1" spc="35" dirty="0">
                          <a:solidFill>
                            <a:srgbClr val="3C3C39"/>
                          </a:solidFill>
                          <a:latin typeface="Arial"/>
                          <a:cs typeface="Arial"/>
                        </a:rPr>
                        <a:t>UP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983824" y="1220021"/>
            <a:ext cx="1764030" cy="102419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8400"/>
              </a:lnSpc>
              <a:spcBef>
                <a:spcPts val="125"/>
              </a:spcBef>
            </a:pPr>
            <a:r>
              <a:rPr sz="1400" spc="50" dirty="0">
                <a:solidFill>
                  <a:srgbClr val="3C3C39"/>
                </a:solidFill>
                <a:latin typeface="Arial"/>
                <a:cs typeface="Arial"/>
              </a:rPr>
              <a:t>Measures</a:t>
            </a:r>
            <a:r>
              <a:rPr sz="14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90" dirty="0">
                <a:solidFill>
                  <a:srgbClr val="3C3C39"/>
                </a:solidFill>
                <a:latin typeface="Arial"/>
                <a:cs typeface="Arial"/>
              </a:rPr>
              <a:t>contain </a:t>
            </a:r>
            <a:r>
              <a:rPr lang="da-DK" sz="1400" b="1" spc="85" dirty="0" err="1">
                <a:solidFill>
                  <a:srgbClr val="3C3C39"/>
                </a:solidFill>
                <a:latin typeface="Arial"/>
                <a:cs typeface="Arial"/>
              </a:rPr>
              <a:t>measurable</a:t>
            </a:r>
            <a:r>
              <a:rPr lang="da-DK" sz="1400" b="1" spc="85" dirty="0">
                <a:solidFill>
                  <a:srgbClr val="3C3C39"/>
                </a:solidFill>
                <a:latin typeface="Arial"/>
                <a:cs typeface="Arial"/>
              </a:rPr>
              <a:t>, </a:t>
            </a:r>
            <a:r>
              <a:rPr lang="da-DK" sz="1400" b="1" spc="85" dirty="0" err="1">
                <a:solidFill>
                  <a:srgbClr val="3C3C39"/>
                </a:solidFill>
                <a:latin typeface="Arial"/>
                <a:cs typeface="Arial"/>
              </a:rPr>
              <a:t>continous</a:t>
            </a:r>
            <a:r>
              <a:rPr sz="1400" b="1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C3C39"/>
                </a:solidFill>
                <a:latin typeface="Arial"/>
                <a:cs typeface="Arial"/>
              </a:rPr>
              <a:t>values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(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Sales,</a:t>
            </a:r>
            <a:r>
              <a:rPr sz="1200" i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85" dirty="0">
                <a:solidFill>
                  <a:srgbClr val="3C3C39"/>
                </a:solidFill>
                <a:latin typeface="Arial"/>
                <a:cs typeface="Arial"/>
              </a:rPr>
              <a:t>proﬁt,</a:t>
            </a:r>
            <a:r>
              <a:rPr sz="1200" i="1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60" dirty="0">
                <a:solidFill>
                  <a:srgbClr val="3C3C39"/>
                </a:solidFill>
                <a:latin typeface="Arial"/>
                <a:cs typeface="Arial"/>
              </a:rPr>
              <a:t>cost</a:t>
            </a:r>
            <a:r>
              <a:rPr sz="1200" i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3C3C39"/>
                </a:solidFill>
                <a:latin typeface="Arial"/>
                <a:cs typeface="Arial"/>
              </a:rPr>
              <a:t>etc.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)</a:t>
            </a:r>
            <a:endParaRPr lang="da-DK" sz="1200" spc="-20" dirty="0">
              <a:solidFill>
                <a:srgbClr val="3C3C39"/>
              </a:solidFill>
              <a:latin typeface="Arial"/>
              <a:cs typeface="Arial"/>
            </a:endParaRPr>
          </a:p>
          <a:p>
            <a:pPr marL="12700" marR="5080">
              <a:lnSpc>
                <a:spcPct val="98400"/>
              </a:lnSpc>
              <a:spcBef>
                <a:spcPts val="125"/>
              </a:spcBef>
            </a:pPr>
            <a:r>
              <a:rPr lang="en-DK" sz="1200" spc="-20" dirty="0">
                <a:solidFill>
                  <a:srgbClr val="3C3C39"/>
                </a:solidFill>
                <a:latin typeface="Arial"/>
                <a:cs typeface="Arial"/>
              </a:rPr>
              <a:t>Written in green</a:t>
            </a:r>
            <a:endParaRPr sz="1200" dirty="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83824" y="2321712"/>
          <a:ext cx="2621280" cy="1968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1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SALES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F748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b="1" spc="-10" dirty="0">
                          <a:solidFill>
                            <a:srgbClr val="3C3C39"/>
                          </a:solidFill>
                          <a:latin typeface="Arial"/>
                          <a:cs typeface="Arial"/>
                        </a:rPr>
                        <a:t>51.599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b="1" spc="-10" dirty="0">
                          <a:solidFill>
                            <a:srgbClr val="3C3C39"/>
                          </a:solidFill>
                          <a:latin typeface="Arial"/>
                          <a:cs typeface="Arial"/>
                        </a:rPr>
                        <a:t>67.102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b="1" spc="-10" dirty="0">
                          <a:solidFill>
                            <a:srgbClr val="3C3C39"/>
                          </a:solidFill>
                          <a:latin typeface="Arial"/>
                          <a:cs typeface="Arial"/>
                        </a:rPr>
                        <a:t>34.321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b="1" spc="-10" dirty="0">
                          <a:solidFill>
                            <a:srgbClr val="3C3C39"/>
                          </a:solidFill>
                          <a:latin typeface="Arial"/>
                          <a:cs typeface="Arial"/>
                        </a:rPr>
                        <a:t>89.102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solidFill>
                            <a:srgbClr val="3C3C39"/>
                          </a:solidFill>
                          <a:latin typeface="Arial"/>
                          <a:cs typeface="Arial"/>
                        </a:rPr>
                        <a:t>SUM(SALES) =</a:t>
                      </a:r>
                      <a:r>
                        <a:rPr sz="1000" spc="5" dirty="0">
                          <a:solidFill>
                            <a:srgbClr val="3C3C3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3C3C39"/>
                          </a:solidFill>
                          <a:latin typeface="Arial"/>
                          <a:cs typeface="Arial"/>
                        </a:rPr>
                        <a:t>242.124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EEE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56D50-A2C4-AFBC-2258-7B4E0A89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B0C35A8-83CC-3994-866D-5777BA9204DE}"/>
              </a:ext>
            </a:extLst>
          </p:cNvPr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CD09041-6935-0410-904E-6E507E58A7D6}"/>
              </a:ext>
            </a:extLst>
          </p:cNvPr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F777A00-A352-C849-269A-638DFC7582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70448"/>
            <a:ext cx="83058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4200" spc="355" dirty="0"/>
              <a:t>Columns </a:t>
            </a:r>
            <a:r>
              <a:rPr lang="da-DK" sz="4200" spc="355" dirty="0" err="1"/>
              <a:t>vs</a:t>
            </a:r>
            <a:r>
              <a:rPr lang="da-DK" sz="4200" spc="355" dirty="0"/>
              <a:t> </a:t>
            </a:r>
            <a:r>
              <a:rPr lang="da-DK" sz="4200" spc="355" dirty="0" err="1"/>
              <a:t>rows</a:t>
            </a:r>
            <a:endParaRPr sz="4200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144F697-54B4-2B05-39AA-903886F938E9}"/>
              </a:ext>
            </a:extLst>
          </p:cNvPr>
          <p:cNvSpPr txBox="1"/>
          <p:nvPr/>
        </p:nvSpPr>
        <p:spPr>
          <a:xfrm>
            <a:off x="224802" y="1428750"/>
            <a:ext cx="2670797" cy="1355498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69"/>
              </a:spcBef>
              <a:buSzPct val="85714"/>
              <a:tabLst>
                <a:tab pos="332740" algn="l"/>
                <a:tab pos="333375" algn="l"/>
              </a:tabLst>
            </a:pP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Columns and rows decides what should be displayed as columns or rows. It decides how data is visualized on a worksheet. 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95C6399-F39C-76D6-4A4E-973A944CE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14222"/>
            <a:ext cx="5181600" cy="276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56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04918-9A7D-A6ED-0E63-4D85C94E6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1BD396B-DA7B-B137-68E4-C1D7B160F57C}"/>
              </a:ext>
            </a:extLst>
          </p:cNvPr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4232374-5FBC-AD9A-24A5-EE738B5777F9}"/>
              </a:ext>
            </a:extLst>
          </p:cNvPr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4FD8732-F0DB-7BBA-3C8F-A8CAA071D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70448"/>
            <a:ext cx="83058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4200" spc="355" dirty="0"/>
              <a:t>Columns </a:t>
            </a:r>
            <a:r>
              <a:rPr lang="da-DK" sz="4200" spc="355" dirty="0" err="1"/>
              <a:t>vs</a:t>
            </a:r>
            <a:r>
              <a:rPr lang="da-DK" sz="4200" spc="355" dirty="0"/>
              <a:t> </a:t>
            </a:r>
            <a:r>
              <a:rPr lang="da-DK" sz="4200" spc="355" dirty="0" err="1"/>
              <a:t>rows</a:t>
            </a:r>
            <a:endParaRPr sz="4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2FBD9A-6EF2-CB42-1B97-B76E774AA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64" y="2147762"/>
            <a:ext cx="3973471" cy="112258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6697BCF-6685-04F5-0909-5D58E496C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81150"/>
            <a:ext cx="2162306" cy="3162373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0EC50CDF-A133-B5A9-7FC3-CC3E0E4AA0A8}"/>
              </a:ext>
            </a:extLst>
          </p:cNvPr>
          <p:cNvSpPr txBox="1"/>
          <p:nvPr/>
        </p:nvSpPr>
        <p:spPr>
          <a:xfrm>
            <a:off x="398064" y="1581150"/>
            <a:ext cx="2670797" cy="370613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69"/>
              </a:spcBef>
              <a:buSzPct val="85714"/>
              <a:tabLst>
                <a:tab pos="332740" algn="l"/>
                <a:tab pos="333375" algn="l"/>
              </a:tabLst>
            </a:pP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Data displayed as columns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C4E4926E-29EE-C17B-F987-2630DB1EB9EB}"/>
              </a:ext>
            </a:extLst>
          </p:cNvPr>
          <p:cNvSpPr txBox="1"/>
          <p:nvPr/>
        </p:nvSpPr>
        <p:spPr>
          <a:xfrm>
            <a:off x="5998698" y="1028349"/>
            <a:ext cx="2670797" cy="370613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69"/>
              </a:spcBef>
              <a:buSzPct val="85714"/>
              <a:tabLst>
                <a:tab pos="332740" algn="l"/>
                <a:tab pos="333375" algn="l"/>
              </a:tabLst>
            </a:pPr>
            <a:r>
              <a:rPr lang="en-GB" sz="1600" b="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Data displayed as rows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0973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BAD1F-22DB-E565-183B-FACD3DBD9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9C1C45-951A-BA5C-67C6-5787A8955FCD}"/>
              </a:ext>
            </a:extLst>
          </p:cNvPr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152D288-1504-CF21-F79D-ECF67DF1ACDB}"/>
              </a:ext>
            </a:extLst>
          </p:cNvPr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D768FBC-D729-6C13-B0AE-A787109E84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70448"/>
            <a:ext cx="83058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4200" spc="355" dirty="0"/>
              <a:t>Interface – </a:t>
            </a:r>
            <a:r>
              <a:rPr lang="da-DK" sz="4200" spc="355" dirty="0" err="1"/>
              <a:t>Visualisation</a:t>
            </a:r>
            <a:r>
              <a:rPr lang="da-DK" sz="4200" spc="355" dirty="0"/>
              <a:t> view</a:t>
            </a:r>
            <a:endParaRPr sz="4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25B54-A80B-63DA-EACD-425693C0E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76" y="1022032"/>
            <a:ext cx="7136447" cy="36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0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89851" y="-4762"/>
            <a:ext cx="2759075" cy="985519"/>
            <a:chOff x="6389851" y="-4762"/>
            <a:chExt cx="2759075" cy="985519"/>
          </a:xfrm>
        </p:grpSpPr>
        <p:sp>
          <p:nvSpPr>
            <p:cNvPr id="3" name="object 3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4324" y="0"/>
              <a:ext cx="882501" cy="8825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135" dirty="0"/>
              <a:t>Bar</a:t>
            </a:r>
            <a:r>
              <a:rPr spc="-40" dirty="0"/>
              <a:t> </a:t>
            </a:r>
            <a:r>
              <a:rPr spc="170" dirty="0"/>
              <a:t>chart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</a:t>
            </a:r>
            <a:r>
              <a:rPr sz="1200" spc="30" dirty="0"/>
              <a:t> </a:t>
            </a:r>
            <a:r>
              <a:rPr sz="1200" spc="-35" dirty="0"/>
              <a:t>2:</a:t>
            </a:r>
            <a:r>
              <a:rPr sz="1200" spc="30" dirty="0"/>
              <a:t> </a:t>
            </a:r>
            <a:r>
              <a:rPr sz="1200" spc="110" dirty="0"/>
              <a:t>Which</a:t>
            </a:r>
            <a:r>
              <a:rPr sz="1200" spc="30" dirty="0"/>
              <a:t> </a:t>
            </a:r>
            <a:r>
              <a:rPr sz="1200" spc="80" dirty="0"/>
              <a:t>sub-</a:t>
            </a:r>
            <a:r>
              <a:rPr sz="1200" spc="70" dirty="0"/>
              <a:t>category</a:t>
            </a:r>
            <a:r>
              <a:rPr sz="1200" spc="30" dirty="0"/>
              <a:t> </a:t>
            </a:r>
            <a:r>
              <a:rPr sz="1200" dirty="0"/>
              <a:t>has</a:t>
            </a:r>
            <a:r>
              <a:rPr sz="1200" spc="30" dirty="0"/>
              <a:t> </a:t>
            </a:r>
            <a:r>
              <a:rPr sz="1200" spc="105" dirty="0"/>
              <a:t>the</a:t>
            </a:r>
            <a:r>
              <a:rPr sz="1200" spc="30" dirty="0"/>
              <a:t> </a:t>
            </a:r>
            <a:r>
              <a:rPr sz="1200" spc="85" dirty="0"/>
              <a:t>highest</a:t>
            </a:r>
            <a:r>
              <a:rPr sz="1200" spc="30" dirty="0"/>
              <a:t> </a:t>
            </a:r>
            <a:r>
              <a:rPr sz="1200" spc="-10" dirty="0"/>
              <a:t>sales?</a:t>
            </a:r>
            <a:endParaRPr sz="1200"/>
          </a:p>
        </p:txBody>
      </p:sp>
      <p:sp>
        <p:nvSpPr>
          <p:cNvPr id="7" name="object 7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7350" y="1153492"/>
            <a:ext cx="3107690" cy="17322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>
              <a:latin typeface="Arial"/>
              <a:cs typeface="Arial"/>
            </a:endParaRPr>
          </a:p>
          <a:p>
            <a:pPr marL="328930" marR="5080" indent="-204470">
              <a:lnSpc>
                <a:spcPts val="1430"/>
              </a:lnSpc>
              <a:spcBef>
                <a:spcPts val="104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bar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chart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showing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r>
              <a:rPr sz="1200" i="1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60" dirty="0">
                <a:solidFill>
                  <a:srgbClr val="3C3C39"/>
                </a:solidFill>
                <a:latin typeface="Arial"/>
                <a:cs typeface="Arial"/>
              </a:rPr>
              <a:t>per </a:t>
            </a: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Sub-</a:t>
            </a:r>
            <a:r>
              <a:rPr sz="1200" i="1" spc="60" dirty="0">
                <a:solidFill>
                  <a:srgbClr val="3C3C39"/>
                </a:solidFill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  <a:p>
            <a:pPr marL="328930" indent="-202565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329565" algn="l"/>
              </a:tabLst>
            </a:pP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Sort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endParaRPr sz="1200">
              <a:latin typeface="Arial"/>
              <a:cs typeface="Arial"/>
            </a:endParaRPr>
          </a:p>
          <a:p>
            <a:pPr marL="328930" indent="-219710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Use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Entire</a:t>
            </a:r>
            <a:r>
              <a:rPr sz="1200" i="1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40" dirty="0">
                <a:solidFill>
                  <a:srgbClr val="3C3C39"/>
                </a:solidFill>
                <a:latin typeface="Arial"/>
                <a:cs typeface="Arial"/>
              </a:rPr>
              <a:t>View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89600" y="1505738"/>
            <a:ext cx="4599305" cy="3042285"/>
            <a:chOff x="4389600" y="1505738"/>
            <a:chExt cx="4599305" cy="304228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9600" y="1505738"/>
              <a:ext cx="4599000" cy="30420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6750" y="1543838"/>
              <a:ext cx="4484699" cy="2927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975" y="1543499"/>
            <a:ext cx="2272024" cy="360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59398" y="4766036"/>
            <a:ext cx="1752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595959"/>
                </a:solidFill>
                <a:latin typeface="Arial"/>
                <a:cs typeface="Arial"/>
              </a:rPr>
              <a:t>32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64537" y="1967302"/>
            <a:ext cx="2813685" cy="127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3C3C39"/>
                </a:solidFill>
                <a:latin typeface="Arial"/>
                <a:cs typeface="Arial"/>
              </a:rPr>
              <a:t>Usage</a:t>
            </a:r>
            <a:endParaRPr sz="1400">
              <a:latin typeface="Arial"/>
              <a:cs typeface="Arial"/>
            </a:endParaRPr>
          </a:p>
          <a:p>
            <a:pPr marL="328930" marR="13970" indent="-179070">
              <a:lnSpc>
                <a:spcPct val="116700"/>
              </a:lnSpc>
              <a:spcBef>
                <a:spcPts val="710"/>
              </a:spcBef>
              <a:buChar char="●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Key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element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for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visual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analysis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in 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Tableau</a:t>
            </a:r>
            <a:endParaRPr sz="1200">
              <a:latin typeface="Arial"/>
              <a:cs typeface="Arial"/>
            </a:endParaRPr>
          </a:p>
          <a:p>
            <a:pPr marL="328930" marR="5080" indent="-179070">
              <a:lnSpc>
                <a:spcPct val="116700"/>
              </a:lnSpc>
              <a:spcBef>
                <a:spcPts val="690"/>
              </a:spcBef>
              <a:buChar char="●"/>
              <a:tabLst>
                <a:tab pos="329565" algn="l"/>
              </a:tabLst>
            </a:pP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Change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type,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color,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size,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shape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of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marks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or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add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labels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or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tooltips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3072" y="1895674"/>
            <a:ext cx="1624015" cy="20667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6362" y="1044651"/>
            <a:ext cx="29203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200" dirty="0"/>
              <a:t>Marks</a:t>
            </a:r>
            <a:r>
              <a:rPr sz="4200" spc="-80" dirty="0"/>
              <a:t> </a:t>
            </a:r>
            <a:r>
              <a:rPr sz="4200" spc="229" dirty="0"/>
              <a:t>card</a:t>
            </a:r>
            <a:endParaRPr sz="4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1975" y="1543499"/>
            <a:ext cx="2272024" cy="360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59271" y="4766036"/>
            <a:ext cx="1752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595959"/>
                </a:solidFill>
                <a:latin typeface="Arial"/>
                <a:cs typeface="Arial"/>
              </a:rPr>
              <a:t>33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8125" y="1916212"/>
            <a:ext cx="2309495" cy="225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C3C39"/>
                </a:solidFill>
                <a:latin typeface="Arial"/>
                <a:cs typeface="Arial"/>
              </a:rPr>
              <a:t>Color</a:t>
            </a:r>
            <a:r>
              <a:rPr sz="1200" b="1" spc="1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b="1" spc="55" dirty="0">
                <a:solidFill>
                  <a:srgbClr val="3C3C39"/>
                </a:solidFill>
                <a:latin typeface="Arial"/>
                <a:cs typeface="Arial"/>
              </a:rPr>
              <a:t>palettes</a:t>
            </a:r>
            <a:endParaRPr sz="1200">
              <a:latin typeface="Arial"/>
              <a:cs typeface="Arial"/>
            </a:endParaRPr>
          </a:p>
          <a:p>
            <a:pPr marL="328930" indent="-179070">
              <a:lnSpc>
                <a:spcPct val="100000"/>
              </a:lnSpc>
              <a:spcBef>
                <a:spcPts val="960"/>
              </a:spcBef>
              <a:buChar char="●"/>
              <a:tabLst>
                <a:tab pos="329565" algn="l"/>
              </a:tabLst>
            </a:pP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Categorical</a:t>
            </a:r>
            <a:endParaRPr sz="1200">
              <a:latin typeface="Arial"/>
              <a:cs typeface="Arial"/>
            </a:endParaRPr>
          </a:p>
          <a:p>
            <a:pPr marL="328930" indent="-179070">
              <a:lnSpc>
                <a:spcPct val="100000"/>
              </a:lnSpc>
              <a:spcBef>
                <a:spcPts val="960"/>
              </a:spcBef>
              <a:buChar char="●"/>
              <a:tabLst>
                <a:tab pos="329565" algn="l"/>
              </a:tabLst>
            </a:pP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Diverging</a:t>
            </a:r>
            <a:endParaRPr sz="1200">
              <a:latin typeface="Arial"/>
              <a:cs typeface="Arial"/>
            </a:endParaRPr>
          </a:p>
          <a:p>
            <a:pPr marL="328930" indent="-179070">
              <a:lnSpc>
                <a:spcPct val="100000"/>
              </a:lnSpc>
              <a:spcBef>
                <a:spcPts val="960"/>
              </a:spcBef>
              <a:buChar char="●"/>
              <a:tabLst>
                <a:tab pos="329565" algn="l"/>
              </a:tabLst>
            </a:pP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Sequential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3C3C39"/>
                </a:solidFill>
                <a:latin typeface="Arial"/>
                <a:cs typeface="Arial"/>
              </a:rPr>
              <a:t>Good</a:t>
            </a:r>
            <a:r>
              <a:rPr sz="1200" b="1" spc="1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b="1" spc="7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b="1" spc="1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b="1" spc="85" dirty="0">
                <a:solidFill>
                  <a:srgbClr val="3C3C39"/>
                </a:solidFill>
                <a:latin typeface="Arial"/>
                <a:cs typeface="Arial"/>
              </a:rPr>
              <a:t>know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720"/>
              </a:spcBef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You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can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add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your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20" dirty="0">
                <a:solidFill>
                  <a:srgbClr val="3C3C39"/>
                </a:solidFill>
                <a:latin typeface="Arial"/>
                <a:cs typeface="Arial"/>
              </a:rPr>
              <a:t>own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custom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color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palette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98074" y="1044351"/>
            <a:ext cx="14058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45" dirty="0"/>
              <a:t>Color</a:t>
            </a:r>
            <a:endParaRPr sz="4200"/>
          </a:p>
        </p:txBody>
      </p:sp>
      <p:grpSp>
        <p:nvGrpSpPr>
          <p:cNvPr id="6" name="object 6"/>
          <p:cNvGrpSpPr/>
          <p:nvPr/>
        </p:nvGrpSpPr>
        <p:grpSpPr>
          <a:xfrm>
            <a:off x="1871804" y="1834031"/>
            <a:ext cx="1793875" cy="2179955"/>
            <a:chOff x="1871804" y="1834031"/>
            <a:chExt cx="1793875" cy="21799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1329" y="1843556"/>
              <a:ext cx="1774308" cy="21604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76566" y="1838793"/>
              <a:ext cx="1784350" cy="2170430"/>
            </a:xfrm>
            <a:custGeom>
              <a:avLst/>
              <a:gdLst/>
              <a:ahLst/>
              <a:cxnLst/>
              <a:rect l="l" t="t" r="r" b="b"/>
              <a:pathLst>
                <a:path w="1784350" h="2170429">
                  <a:moveTo>
                    <a:pt x="0" y="0"/>
                  </a:moveTo>
                  <a:lnTo>
                    <a:pt x="1783833" y="0"/>
                  </a:lnTo>
                  <a:lnTo>
                    <a:pt x="1783833" y="2169949"/>
                  </a:lnTo>
                  <a:lnTo>
                    <a:pt x="0" y="21699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0816" y="2595556"/>
              <a:ext cx="505459" cy="543560"/>
            </a:xfrm>
            <a:custGeom>
              <a:avLst/>
              <a:gdLst/>
              <a:ahLst/>
              <a:cxnLst/>
              <a:rect l="l" t="t" r="r" b="b"/>
              <a:pathLst>
                <a:path w="505460" h="543560">
                  <a:moveTo>
                    <a:pt x="0" y="0"/>
                  </a:moveTo>
                  <a:lnTo>
                    <a:pt x="504899" y="0"/>
                  </a:lnTo>
                  <a:lnTo>
                    <a:pt x="504899" y="543299"/>
                  </a:lnTo>
                  <a:lnTo>
                    <a:pt x="0" y="543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1000" y="1153492"/>
            <a:ext cx="3169289" cy="3502882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 dirty="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 dirty="0">
              <a:latin typeface="Arial"/>
              <a:cs typeface="Arial"/>
            </a:endParaRPr>
          </a:p>
          <a:p>
            <a:pPr marL="328930" indent="-204470">
              <a:lnSpc>
                <a:spcPts val="1430"/>
              </a:lnSpc>
              <a:spcBef>
                <a:spcPts val="990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bar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chart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showing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r>
              <a:rPr sz="1200" i="1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per</a:t>
            </a:r>
            <a:endParaRPr sz="1200" dirty="0">
              <a:latin typeface="Arial"/>
              <a:cs typeface="Arial"/>
            </a:endParaRPr>
          </a:p>
          <a:p>
            <a:pPr marL="328930">
              <a:lnSpc>
                <a:spcPts val="1435"/>
              </a:lnSpc>
            </a:pP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Sub-</a:t>
            </a:r>
            <a:r>
              <a:rPr sz="1200" i="1" spc="60" dirty="0">
                <a:solidFill>
                  <a:srgbClr val="3C3C39"/>
                </a:solidFill>
                <a:latin typeface="Arial"/>
                <a:cs typeface="Arial"/>
              </a:rPr>
              <a:t>Category</a:t>
            </a:r>
            <a:endParaRPr sz="1200" dirty="0">
              <a:latin typeface="Arial"/>
              <a:cs typeface="Arial"/>
            </a:endParaRPr>
          </a:p>
          <a:p>
            <a:pPr marL="328930" indent="-202565">
              <a:lnSpc>
                <a:spcPct val="100000"/>
              </a:lnSpc>
              <a:spcBef>
                <a:spcPts val="1035"/>
              </a:spcBef>
              <a:buAutoNum type="arabicPeriod" startAt="3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Color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on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85" dirty="0">
                <a:solidFill>
                  <a:srgbClr val="3C3C39"/>
                </a:solidFill>
                <a:latin typeface="Arial"/>
                <a:cs typeface="Arial"/>
              </a:rPr>
              <a:t>Proﬁt</a:t>
            </a:r>
            <a:endParaRPr sz="1200" dirty="0">
              <a:latin typeface="Arial"/>
              <a:cs typeface="Arial"/>
            </a:endParaRPr>
          </a:p>
          <a:p>
            <a:pPr marL="328930" indent="-219710">
              <a:lnSpc>
                <a:spcPct val="100000"/>
              </a:lnSpc>
              <a:spcBef>
                <a:spcPts val="1035"/>
              </a:spcBef>
              <a:buAutoNum type="arabicPeriod" startAt="3"/>
              <a:tabLst>
                <a:tab pos="329565" algn="l"/>
              </a:tabLst>
            </a:pP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r>
              <a:rPr sz="1200" i="1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on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label</a:t>
            </a:r>
            <a:endParaRPr sz="1200" dirty="0">
              <a:latin typeface="Arial"/>
              <a:cs typeface="Arial"/>
            </a:endParaRPr>
          </a:p>
          <a:p>
            <a:pPr marL="328930" marR="5080" indent="-201930">
              <a:lnSpc>
                <a:spcPts val="1430"/>
              </a:lnSpc>
              <a:spcBef>
                <a:spcPts val="1090"/>
              </a:spcBef>
              <a:buAutoNum type="arabicPeriod" startAt="3"/>
              <a:tabLst>
                <a:tab pos="329565" algn="l"/>
              </a:tabLst>
            </a:pP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Change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color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palette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75" dirty="0">
                <a:solidFill>
                  <a:srgbClr val="3C3C39"/>
                </a:solidFill>
                <a:latin typeface="Arial"/>
                <a:cs typeface="Arial"/>
              </a:rPr>
              <a:t>red-</a:t>
            </a: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green </a:t>
            </a:r>
            <a:r>
              <a:rPr sz="1200" i="1" spc="75" dirty="0">
                <a:solidFill>
                  <a:srgbClr val="3C3C39"/>
                </a:solidFill>
                <a:latin typeface="Arial"/>
                <a:cs typeface="Arial"/>
              </a:rPr>
              <a:t>diverging</a:t>
            </a:r>
            <a:endParaRPr lang="da-DK" sz="1200" i="1" spc="75" dirty="0">
              <a:solidFill>
                <a:srgbClr val="3C3C39"/>
              </a:solidFill>
              <a:latin typeface="Arial"/>
              <a:cs typeface="Arial"/>
            </a:endParaRPr>
          </a:p>
          <a:p>
            <a:pPr marL="127000" marR="5080">
              <a:lnSpc>
                <a:spcPts val="1430"/>
              </a:lnSpc>
              <a:spcBef>
                <a:spcPts val="1090"/>
              </a:spcBef>
              <a:tabLst>
                <a:tab pos="329565" algn="l"/>
              </a:tabLst>
            </a:pPr>
            <a:endParaRPr lang="da-DK" sz="1200" i="1" spc="75" dirty="0">
              <a:solidFill>
                <a:srgbClr val="3C3C39"/>
              </a:solidFill>
              <a:latin typeface="Arial"/>
              <a:cs typeface="Arial"/>
            </a:endParaRPr>
          </a:p>
          <a:p>
            <a:pPr marL="127000" marR="5080">
              <a:lnSpc>
                <a:spcPts val="1430"/>
              </a:lnSpc>
              <a:spcBef>
                <a:spcPts val="1090"/>
              </a:spcBef>
              <a:tabLst>
                <a:tab pos="329565" algn="l"/>
              </a:tabLst>
            </a:pPr>
            <a:r>
              <a:rPr lang="da-DK" sz="1200" i="1" spc="75" dirty="0">
                <a:solidFill>
                  <a:srgbClr val="3C3C39"/>
                </a:solidFill>
                <a:latin typeface="Arial"/>
                <a:cs typeface="Arial"/>
              </a:rPr>
              <a:t>EXTRA:</a:t>
            </a:r>
          </a:p>
          <a:p>
            <a:pPr marL="127000" marR="5080">
              <a:lnSpc>
                <a:spcPts val="1430"/>
              </a:lnSpc>
              <a:spcBef>
                <a:spcPts val="1090"/>
              </a:spcBef>
              <a:tabLst>
                <a:tab pos="329565" algn="l"/>
              </a:tabLst>
            </a:pPr>
            <a:r>
              <a:rPr lang="da-DK" sz="1200" i="1" spc="75" dirty="0">
                <a:solidFill>
                  <a:srgbClr val="3C3C39"/>
                </a:solidFill>
                <a:latin typeface="Arial"/>
                <a:cs typeface="Arial"/>
              </a:rPr>
              <a:t>6. Sæt relevant </a:t>
            </a:r>
            <a:r>
              <a:rPr lang="da-DK" sz="1200" i="1" spc="75" dirty="0" err="1">
                <a:solidFill>
                  <a:srgbClr val="3C3C39"/>
                </a:solidFill>
                <a:latin typeface="Arial"/>
                <a:cs typeface="Arial"/>
              </a:rPr>
              <a:t>Tooltip</a:t>
            </a:r>
            <a:endParaRPr lang="da-DK" sz="1200" i="1" spc="75" dirty="0">
              <a:solidFill>
                <a:srgbClr val="3C3C39"/>
              </a:solidFill>
              <a:latin typeface="Arial"/>
              <a:cs typeface="Arial"/>
            </a:endParaRPr>
          </a:p>
          <a:p>
            <a:pPr marL="328930" marR="5080" lvl="1" indent="-201930">
              <a:lnSpc>
                <a:spcPts val="1430"/>
              </a:lnSpc>
              <a:spcBef>
                <a:spcPts val="1090"/>
              </a:spcBef>
              <a:buAutoNum type="arabicPeriod" startAt="3"/>
              <a:tabLst>
                <a:tab pos="329565" algn="l"/>
              </a:tabLst>
            </a:pPr>
            <a:endParaRPr sz="1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5" name="object 5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D7EB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85" dirty="0"/>
              <a:t>Color</a:t>
            </a:r>
            <a:r>
              <a:rPr spc="-40" dirty="0"/>
              <a:t> </a:t>
            </a:r>
            <a:r>
              <a:rPr spc="200" dirty="0"/>
              <a:t>and</a:t>
            </a:r>
            <a:r>
              <a:rPr spc="-40" dirty="0"/>
              <a:t> </a:t>
            </a:r>
            <a:r>
              <a:rPr spc="110" dirty="0"/>
              <a:t>label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 </a:t>
            </a:r>
            <a:r>
              <a:rPr sz="1200" spc="-50" dirty="0"/>
              <a:t>3:</a:t>
            </a:r>
            <a:r>
              <a:rPr sz="1200" spc="5" dirty="0"/>
              <a:t> </a:t>
            </a:r>
            <a:r>
              <a:rPr sz="1200" spc="105" dirty="0"/>
              <a:t>How</a:t>
            </a:r>
            <a:r>
              <a:rPr sz="1200" dirty="0"/>
              <a:t> </a:t>
            </a:r>
            <a:r>
              <a:rPr sz="1200" spc="150" dirty="0"/>
              <a:t>much</a:t>
            </a:r>
            <a:r>
              <a:rPr sz="1200" spc="5" dirty="0"/>
              <a:t> </a:t>
            </a:r>
            <a:r>
              <a:rPr sz="1200" spc="105" dirty="0"/>
              <a:t>do</a:t>
            </a:r>
            <a:r>
              <a:rPr sz="1200" spc="5" dirty="0"/>
              <a:t> </a:t>
            </a:r>
            <a:r>
              <a:rPr sz="1200" spc="95" dirty="0"/>
              <a:t>we</a:t>
            </a:r>
            <a:r>
              <a:rPr sz="1200" dirty="0"/>
              <a:t> sell</a:t>
            </a:r>
            <a:r>
              <a:rPr sz="1200" spc="5" dirty="0"/>
              <a:t> </a:t>
            </a:r>
            <a:r>
              <a:rPr sz="1200" spc="65" dirty="0"/>
              <a:t>of</a:t>
            </a:r>
            <a:r>
              <a:rPr sz="1200" spc="5" dirty="0"/>
              <a:t> </a:t>
            </a:r>
            <a:r>
              <a:rPr sz="1200" spc="60" dirty="0"/>
              <a:t>each</a:t>
            </a:r>
            <a:r>
              <a:rPr sz="1200" dirty="0"/>
              <a:t> </a:t>
            </a:r>
            <a:r>
              <a:rPr sz="1200" spc="80" dirty="0"/>
              <a:t>sub-</a:t>
            </a:r>
            <a:r>
              <a:rPr sz="1200" spc="50" dirty="0"/>
              <a:t>category,</a:t>
            </a:r>
            <a:r>
              <a:rPr sz="1200" spc="5" dirty="0"/>
              <a:t> </a:t>
            </a:r>
            <a:r>
              <a:rPr sz="1200" spc="100" dirty="0"/>
              <a:t>and</a:t>
            </a:r>
            <a:r>
              <a:rPr sz="1200" spc="5" dirty="0"/>
              <a:t> </a:t>
            </a:r>
            <a:r>
              <a:rPr sz="1200" spc="105" dirty="0"/>
              <a:t>do</a:t>
            </a:r>
            <a:r>
              <a:rPr sz="1200" dirty="0"/>
              <a:t> </a:t>
            </a:r>
            <a:r>
              <a:rPr sz="1200" spc="60" dirty="0"/>
              <a:t>large</a:t>
            </a:r>
            <a:r>
              <a:rPr sz="1200" spc="5" dirty="0"/>
              <a:t> </a:t>
            </a:r>
            <a:r>
              <a:rPr sz="1200" dirty="0"/>
              <a:t>sales</a:t>
            </a:r>
            <a:r>
              <a:rPr sz="1200" spc="5" dirty="0"/>
              <a:t> </a:t>
            </a:r>
            <a:r>
              <a:rPr sz="1200" spc="105" dirty="0"/>
              <a:t>bring</a:t>
            </a:r>
            <a:r>
              <a:rPr sz="1200" dirty="0"/>
              <a:t> </a:t>
            </a:r>
            <a:r>
              <a:rPr sz="1200" spc="95" dirty="0"/>
              <a:t>higher</a:t>
            </a:r>
            <a:r>
              <a:rPr sz="1200" spc="5" dirty="0"/>
              <a:t> </a:t>
            </a:r>
            <a:r>
              <a:rPr sz="1200" spc="85" dirty="0"/>
              <a:t>proﬁt?</a:t>
            </a:r>
            <a:endParaRPr sz="1200" dirty="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4324" y="0"/>
            <a:ext cx="882501" cy="8825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389600" y="1291680"/>
            <a:ext cx="4599305" cy="3470275"/>
            <a:chOff x="4389600" y="1291680"/>
            <a:chExt cx="4599305" cy="34702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9600" y="1291680"/>
              <a:ext cx="4599001" cy="34701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6750" y="1329780"/>
              <a:ext cx="4484700" cy="3355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5700" y="0"/>
            <a:ext cx="3348299" cy="26638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850500"/>
            <a:ext cx="587224" cy="12929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300" y="1236251"/>
            <a:ext cx="3749675" cy="169418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1060"/>
              </a:spcBef>
            </a:pPr>
            <a:r>
              <a:rPr sz="4200" spc="135" dirty="0"/>
              <a:t>Tableau </a:t>
            </a:r>
            <a:r>
              <a:rPr sz="4200" spc="325" dirty="0"/>
              <a:t>fundamentals </a:t>
            </a:r>
            <a:r>
              <a:rPr sz="4200" spc="315" dirty="0"/>
              <a:t>training</a:t>
            </a:r>
            <a:endParaRPr sz="4200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0813C38-45FE-A0CF-7D39-47261C6FE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3"/>
          <a:stretch/>
        </p:blipFill>
        <p:spPr>
          <a:xfrm>
            <a:off x="2971800" y="2948740"/>
            <a:ext cx="6172200" cy="22138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9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00600" y="1733550"/>
            <a:ext cx="4343400" cy="2540438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9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Introduction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3C3C39"/>
                </a:solidFill>
                <a:latin typeface="Arial"/>
                <a:cs typeface="Arial"/>
              </a:rPr>
              <a:t>training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3C3C39"/>
                </a:solidFill>
                <a:latin typeface="Arial"/>
                <a:cs typeface="Arial"/>
              </a:rPr>
              <a:t>tableau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spc="90" dirty="0">
                <a:solidFill>
                  <a:srgbClr val="3C3C39"/>
                </a:solidFill>
                <a:latin typeface="Arial"/>
                <a:cs typeface="Arial"/>
              </a:rPr>
              <a:t>Connect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Basic</a:t>
            </a:r>
            <a:r>
              <a:rPr sz="1600" spc="1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3C3C39"/>
                </a:solidFill>
                <a:latin typeface="Arial"/>
                <a:cs typeface="Arial"/>
              </a:rPr>
              <a:t>visualizations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b="1" spc="60" dirty="0">
                <a:solidFill>
                  <a:srgbClr val="3C3C39"/>
                </a:solidFill>
                <a:latin typeface="Arial"/>
                <a:cs typeface="Arial"/>
              </a:rPr>
              <a:t>Filtering,</a:t>
            </a:r>
            <a:r>
              <a:rPr sz="1600" b="1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70" dirty="0">
                <a:solidFill>
                  <a:srgbClr val="3C3C39"/>
                </a:solidFill>
                <a:latin typeface="Arial"/>
                <a:cs typeface="Arial"/>
              </a:rPr>
              <a:t>dates</a:t>
            </a:r>
            <a:r>
              <a:rPr sz="1600" b="1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b="1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95" dirty="0">
                <a:solidFill>
                  <a:srgbClr val="3C3C39"/>
                </a:solidFill>
                <a:latin typeface="Arial"/>
                <a:cs typeface="Arial"/>
              </a:rPr>
              <a:t>maps</a:t>
            </a:r>
            <a:endParaRPr sz="1600" b="1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5" dirty="0">
                <a:solidFill>
                  <a:srgbClr val="3C3C39"/>
                </a:solidFill>
                <a:latin typeface="Arial"/>
                <a:cs typeface="Arial"/>
              </a:rPr>
              <a:t>Dashboards</a:t>
            </a:r>
            <a:endParaRPr lang="da-DK" sz="1600" spc="65" dirty="0">
              <a:solidFill>
                <a:srgbClr val="3C3C39"/>
              </a:solidFill>
              <a:latin typeface="Arial"/>
              <a:cs typeface="Arial"/>
            </a:endParaRPr>
          </a:p>
          <a:p>
            <a:pPr marL="332740" indent="-320675"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lang="da-DK" sz="1600" spc="65" dirty="0">
                <a:solidFill>
                  <a:srgbClr val="3C3C39"/>
                </a:solidFill>
                <a:latin typeface="Arial"/>
                <a:cs typeface="Arial"/>
              </a:rPr>
              <a:t>Join databases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0" dirty="0">
                <a:solidFill>
                  <a:srgbClr val="3C3C39"/>
                </a:solidFill>
                <a:latin typeface="Arial"/>
                <a:cs typeface="Arial"/>
              </a:rPr>
              <a:t>Recap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3C3C39"/>
                </a:solidFill>
                <a:latin typeface="Arial"/>
                <a:cs typeface="Arial"/>
              </a:rPr>
              <a:t>day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9200" y="939690"/>
            <a:ext cx="21558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355" dirty="0"/>
              <a:t>Agenda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2016693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975" y="1543499"/>
            <a:ext cx="2272024" cy="360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56097" y="4766036"/>
            <a:ext cx="1816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30" dirty="0">
                <a:solidFill>
                  <a:srgbClr val="595959"/>
                </a:solidFill>
                <a:latin typeface="Arial"/>
                <a:cs typeface="Arial"/>
              </a:rPr>
              <a:t>36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8125" y="1916219"/>
            <a:ext cx="290576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solidFill>
                  <a:srgbClr val="3C3C39"/>
                </a:solidFill>
                <a:latin typeface="Arial"/>
                <a:cs typeface="Arial"/>
              </a:rPr>
              <a:t>Usage</a:t>
            </a:r>
            <a:endParaRPr sz="1200">
              <a:latin typeface="Arial"/>
              <a:cs typeface="Arial"/>
            </a:endParaRPr>
          </a:p>
          <a:p>
            <a:pPr marL="328930" indent="-163195">
              <a:lnSpc>
                <a:spcPct val="100000"/>
              </a:lnSpc>
              <a:spcBef>
                <a:spcPts val="960"/>
              </a:spcBef>
              <a:buSzPct val="83333"/>
              <a:buChar char="●"/>
              <a:tabLst>
                <a:tab pos="329565" algn="l"/>
              </a:tabLst>
            </a:pP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Filter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on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dimension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(categorical)</a:t>
            </a:r>
            <a:endParaRPr sz="1200">
              <a:latin typeface="Arial"/>
              <a:cs typeface="Arial"/>
            </a:endParaRPr>
          </a:p>
          <a:p>
            <a:pPr marL="328930" indent="-163195">
              <a:lnSpc>
                <a:spcPct val="100000"/>
              </a:lnSpc>
              <a:spcBef>
                <a:spcPts val="960"/>
              </a:spcBef>
              <a:buSzPct val="83333"/>
              <a:buChar char="●"/>
              <a:tabLst>
                <a:tab pos="329565" algn="l"/>
              </a:tabLst>
            </a:pP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Filter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on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measure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(quantitative)</a:t>
            </a:r>
            <a:endParaRPr sz="1200">
              <a:latin typeface="Arial"/>
              <a:cs typeface="Arial"/>
            </a:endParaRPr>
          </a:p>
          <a:p>
            <a:pPr marL="328930" indent="-163195">
              <a:lnSpc>
                <a:spcPct val="100000"/>
              </a:lnSpc>
              <a:spcBef>
                <a:spcPts val="960"/>
              </a:spcBef>
              <a:buSzPct val="83333"/>
              <a:buChar char="●"/>
              <a:tabLst>
                <a:tab pos="329565" algn="l"/>
              </a:tabLst>
            </a:pP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Filter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20" dirty="0">
                <a:solidFill>
                  <a:srgbClr val="3C3C39"/>
                </a:solidFill>
                <a:latin typeface="Arial"/>
                <a:cs typeface="Arial"/>
              </a:rPr>
              <a:t>with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dates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3C3C39"/>
                </a:solidFill>
                <a:latin typeface="Arial"/>
                <a:cs typeface="Arial"/>
              </a:rPr>
              <a:t>Good</a:t>
            </a:r>
            <a:r>
              <a:rPr sz="1200" b="1" spc="1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b="1" spc="7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b="1" spc="1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b="1" spc="85" dirty="0">
                <a:solidFill>
                  <a:srgbClr val="3C3C39"/>
                </a:solidFill>
                <a:latin typeface="Arial"/>
                <a:cs typeface="Arial"/>
              </a:rPr>
              <a:t>know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You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can</a:t>
            </a:r>
            <a:r>
              <a:rPr sz="1200" spc="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apply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multiple</a:t>
            </a:r>
            <a:r>
              <a:rPr sz="1200" spc="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ﬁlters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98074" y="1044351"/>
            <a:ext cx="16173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35" dirty="0"/>
              <a:t>Filters</a:t>
            </a:r>
            <a:endParaRPr sz="42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175" y="1926600"/>
            <a:ext cx="1557276" cy="162399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350" y="1153492"/>
            <a:ext cx="3114040" cy="272288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>
              <a:latin typeface="Arial"/>
              <a:cs typeface="Arial"/>
            </a:endParaRPr>
          </a:p>
          <a:p>
            <a:pPr marL="328930" indent="-204470">
              <a:lnSpc>
                <a:spcPts val="1430"/>
              </a:lnSpc>
              <a:spcBef>
                <a:spcPts val="990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view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showing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r>
              <a:rPr sz="1200" i="1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by</a:t>
            </a:r>
            <a:endParaRPr sz="1200">
              <a:latin typeface="Arial"/>
              <a:cs typeface="Arial"/>
            </a:endParaRPr>
          </a:p>
          <a:p>
            <a:pPr marL="328930">
              <a:lnSpc>
                <a:spcPts val="1435"/>
              </a:lnSpc>
            </a:pPr>
            <a:r>
              <a:rPr sz="1200" i="1" spc="90" dirty="0">
                <a:solidFill>
                  <a:srgbClr val="3C3C39"/>
                </a:solidFill>
                <a:latin typeface="Arial"/>
                <a:cs typeface="Arial"/>
              </a:rPr>
              <a:t>Product</a:t>
            </a:r>
            <a:r>
              <a:rPr sz="1200" i="1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114" dirty="0">
                <a:solidFill>
                  <a:srgbClr val="3C3C39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  <a:p>
            <a:pPr marL="328930" indent="-202565">
              <a:lnSpc>
                <a:spcPct val="100000"/>
              </a:lnSpc>
              <a:spcBef>
                <a:spcPts val="1035"/>
              </a:spcBef>
              <a:buAutoNum type="arabicPeriod" startAt="3"/>
              <a:tabLst>
                <a:tab pos="329565" algn="l"/>
              </a:tabLst>
            </a:pP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Label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on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endParaRPr sz="1200">
              <a:latin typeface="Arial"/>
              <a:cs typeface="Arial"/>
            </a:endParaRPr>
          </a:p>
          <a:p>
            <a:pPr marL="328930" marR="5080" indent="-219710">
              <a:lnSpc>
                <a:spcPts val="1430"/>
              </a:lnSpc>
              <a:spcBef>
                <a:spcPts val="1090"/>
              </a:spcBef>
              <a:buAutoNum type="arabicPeriod" startAt="3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Color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on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Proﬁt,</a:t>
            </a:r>
            <a:r>
              <a:rPr sz="1200" i="1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change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color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palette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75" dirty="0">
                <a:solidFill>
                  <a:srgbClr val="3C3C39"/>
                </a:solidFill>
                <a:latin typeface="Arial"/>
                <a:cs typeface="Arial"/>
              </a:rPr>
              <a:t>red-</a:t>
            </a:r>
            <a:r>
              <a:rPr sz="1200" i="1" spc="85" dirty="0">
                <a:solidFill>
                  <a:srgbClr val="3C3C39"/>
                </a:solidFill>
                <a:latin typeface="Arial"/>
                <a:cs typeface="Arial"/>
              </a:rPr>
              <a:t>green</a:t>
            </a:r>
            <a:r>
              <a:rPr sz="1200" i="1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75" dirty="0">
                <a:solidFill>
                  <a:srgbClr val="3C3C39"/>
                </a:solidFill>
                <a:latin typeface="Arial"/>
                <a:cs typeface="Arial"/>
              </a:rPr>
              <a:t>diverging</a:t>
            </a:r>
            <a:endParaRPr sz="1200">
              <a:latin typeface="Arial"/>
              <a:cs typeface="Arial"/>
            </a:endParaRPr>
          </a:p>
          <a:p>
            <a:pPr marL="328930" indent="-202565">
              <a:lnSpc>
                <a:spcPct val="100000"/>
              </a:lnSpc>
              <a:spcBef>
                <a:spcPts val="985"/>
              </a:spcBef>
              <a:buAutoNum type="arabicPeriod" startAt="3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Use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Category</a:t>
            </a:r>
            <a:r>
              <a:rPr sz="1200" i="1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as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ﬁlter</a:t>
            </a:r>
            <a:endParaRPr sz="1200">
              <a:latin typeface="Arial"/>
              <a:cs typeface="Arial"/>
            </a:endParaRPr>
          </a:p>
          <a:p>
            <a:pPr marL="209550" marR="643255" indent="-210185" algn="ctr">
              <a:lnSpc>
                <a:spcPts val="1435"/>
              </a:lnSpc>
              <a:spcBef>
                <a:spcPts val="1035"/>
              </a:spcBef>
              <a:buAutoNum type="arabicPeriod" startAt="3"/>
              <a:tabLst>
                <a:tab pos="210185" algn="l"/>
              </a:tabLst>
            </a:pP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Show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ﬁlter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format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 marR="637540" algn="ctr">
              <a:lnSpc>
                <a:spcPts val="1435"/>
              </a:lnSpc>
            </a:pPr>
            <a:r>
              <a:rPr sz="1200" i="1" spc="60" dirty="0">
                <a:solidFill>
                  <a:srgbClr val="3C3C39"/>
                </a:solidFill>
                <a:latin typeface="Arial"/>
                <a:cs typeface="Arial"/>
              </a:rPr>
              <a:t>single-</a:t>
            </a: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value</a:t>
            </a:r>
            <a:r>
              <a:rPr sz="1200" i="1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drop-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down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5" name="object 5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4324" y="0"/>
              <a:ext cx="882501" cy="8825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95" dirty="0"/>
              <a:t>Filter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</a:t>
            </a:r>
            <a:r>
              <a:rPr sz="1200" spc="20" dirty="0"/>
              <a:t> </a:t>
            </a:r>
            <a:r>
              <a:rPr sz="1200" dirty="0"/>
              <a:t>4:</a:t>
            </a:r>
            <a:r>
              <a:rPr sz="1200" spc="20" dirty="0"/>
              <a:t> </a:t>
            </a:r>
            <a:r>
              <a:rPr sz="1200" spc="110" dirty="0"/>
              <a:t>Which</a:t>
            </a:r>
            <a:r>
              <a:rPr sz="1200" spc="20" dirty="0"/>
              <a:t> </a:t>
            </a:r>
            <a:r>
              <a:rPr sz="1200" spc="90" dirty="0"/>
              <a:t>products</a:t>
            </a:r>
            <a:r>
              <a:rPr sz="1200" spc="25" dirty="0"/>
              <a:t> </a:t>
            </a:r>
            <a:r>
              <a:rPr sz="1200" dirty="0"/>
              <a:t>sell</a:t>
            </a:r>
            <a:r>
              <a:rPr sz="1200" spc="20" dirty="0"/>
              <a:t> </a:t>
            </a:r>
            <a:r>
              <a:rPr sz="1200" spc="65" dirty="0"/>
              <a:t>well</a:t>
            </a:r>
            <a:r>
              <a:rPr sz="1200" spc="20" dirty="0"/>
              <a:t> </a:t>
            </a:r>
            <a:r>
              <a:rPr sz="1200" spc="110" dirty="0"/>
              <a:t>within</a:t>
            </a:r>
            <a:r>
              <a:rPr sz="1200" spc="25" dirty="0"/>
              <a:t> </a:t>
            </a:r>
            <a:r>
              <a:rPr sz="1200" spc="60" dirty="0"/>
              <a:t>each</a:t>
            </a:r>
            <a:r>
              <a:rPr sz="1200" spc="20" dirty="0"/>
              <a:t> </a:t>
            </a:r>
            <a:r>
              <a:rPr sz="1200" spc="60" dirty="0"/>
              <a:t>category?</a:t>
            </a:r>
            <a:endParaRPr sz="1200"/>
          </a:p>
        </p:txBody>
      </p:sp>
      <p:grpSp>
        <p:nvGrpSpPr>
          <p:cNvPr id="9" name="object 9"/>
          <p:cNvGrpSpPr/>
          <p:nvPr/>
        </p:nvGrpSpPr>
        <p:grpSpPr>
          <a:xfrm>
            <a:off x="4389600" y="1437862"/>
            <a:ext cx="4599305" cy="3178175"/>
            <a:chOff x="4389600" y="1437862"/>
            <a:chExt cx="4599305" cy="31781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9600" y="1437862"/>
              <a:ext cx="4599000" cy="31778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6750" y="1475962"/>
              <a:ext cx="4484699" cy="30635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5" name="object 5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350" y="305847"/>
            <a:ext cx="591947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90" dirty="0"/>
              <a:t>Dates</a:t>
            </a:r>
          </a:p>
          <a:p>
            <a:pPr marL="12700" marR="5080">
              <a:lnSpc>
                <a:spcPts val="1280"/>
              </a:lnSpc>
              <a:spcBef>
                <a:spcPts val="130"/>
              </a:spcBef>
            </a:pPr>
            <a:r>
              <a:rPr sz="1200" dirty="0"/>
              <a:t>Exercise</a:t>
            </a:r>
            <a:r>
              <a:rPr sz="1200" spc="50" dirty="0"/>
              <a:t> </a:t>
            </a:r>
            <a:r>
              <a:rPr sz="1200" spc="-50" dirty="0"/>
              <a:t>5:</a:t>
            </a:r>
            <a:r>
              <a:rPr sz="1200" spc="55" dirty="0"/>
              <a:t> </a:t>
            </a:r>
            <a:r>
              <a:rPr lang="da-DK" sz="1200" dirty="0"/>
              <a:t>Group data</a:t>
            </a:r>
            <a:endParaRPr sz="1200" dirty="0"/>
          </a:p>
        </p:txBody>
      </p:sp>
      <p:sp>
        <p:nvSpPr>
          <p:cNvPr id="15" name="object 15"/>
          <p:cNvSpPr txBox="1"/>
          <p:nvPr/>
        </p:nvSpPr>
        <p:spPr>
          <a:xfrm>
            <a:off x="454403" y="1276724"/>
            <a:ext cx="2670175" cy="1274067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 dirty="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 dirty="0">
              <a:latin typeface="Arial"/>
              <a:cs typeface="Arial"/>
            </a:endParaRPr>
          </a:p>
          <a:p>
            <a:pPr marL="328930" marR="5080" indent="-204470">
              <a:lnSpc>
                <a:spcPts val="1430"/>
              </a:lnSpc>
              <a:spcBef>
                <a:spcPts val="104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lang="da-DK" sz="1200" spc="75" dirty="0" err="1">
                <a:solidFill>
                  <a:srgbClr val="3C3C39"/>
                </a:solidFill>
                <a:latin typeface="Arial"/>
                <a:cs typeface="Arial"/>
              </a:rPr>
              <a:t>table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lang="da-DK" sz="1200" spc="90" dirty="0" err="1">
                <a:solidFill>
                  <a:srgbClr val="3C3C39"/>
                </a:solidFill>
                <a:latin typeface="Arial"/>
                <a:cs typeface="Arial"/>
              </a:rPr>
              <a:t>showing</a:t>
            </a:r>
            <a:r>
              <a:rPr lang="da-DK" sz="1200" spc="90" dirty="0">
                <a:solidFill>
                  <a:srgbClr val="3C3C39"/>
                </a:solidFill>
                <a:latin typeface="Arial"/>
                <a:cs typeface="Arial"/>
              </a:rPr>
              <a:t> how the </a:t>
            </a:r>
            <a:r>
              <a:rPr lang="da-DK" sz="1200" spc="90" dirty="0" err="1">
                <a:solidFill>
                  <a:srgbClr val="3C3C39"/>
                </a:solidFill>
                <a:latin typeface="Arial"/>
                <a:cs typeface="Arial"/>
              </a:rPr>
              <a:t>different</a:t>
            </a:r>
            <a:r>
              <a:rPr lang="da-DK" sz="1200" spc="90" dirty="0">
                <a:solidFill>
                  <a:srgbClr val="3C3C39"/>
                </a:solidFill>
                <a:latin typeface="Arial"/>
                <a:cs typeface="Arial"/>
              </a:rPr>
              <a:t> products </a:t>
            </a:r>
            <a:r>
              <a:rPr lang="da-DK" sz="1200" spc="90" dirty="0" err="1">
                <a:solidFill>
                  <a:srgbClr val="3C3C39"/>
                </a:solidFill>
                <a:latin typeface="Arial"/>
                <a:cs typeface="Arial"/>
              </a:rPr>
              <a:t>are</a:t>
            </a:r>
            <a:r>
              <a:rPr lang="da-DK" sz="1200" spc="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lang="da-DK" sz="1200" spc="90" dirty="0" err="1">
                <a:solidFill>
                  <a:srgbClr val="3C3C39"/>
                </a:solidFill>
                <a:latin typeface="Arial"/>
                <a:cs typeface="Arial"/>
              </a:rPr>
              <a:t>related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9" name="Billede 18" descr="Et billede, der indeholder tekst, skærmbillede, menu, Font/skrifttype&#10;&#10;Automatisk genereret beskrivelse">
            <a:extLst>
              <a:ext uri="{FF2B5EF4-FFF2-40B4-BE49-F238E27FC236}">
                <a16:creationId xmlns:a16="http://schemas.microsoft.com/office/drawing/2014/main" id="{62D85893-BF02-D9F0-6140-A8D6423A1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1581150"/>
            <a:ext cx="2514597" cy="331469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138436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30000-C422-2D19-8B54-54AC5B89D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3631C20-8B5F-3B42-2106-B307D550648A}"/>
              </a:ext>
            </a:extLst>
          </p:cNvPr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24E2BDF-C6AA-C681-27C1-D3B9298A174D}"/>
              </a:ext>
            </a:extLst>
          </p:cNvPr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9F403D6-CE73-7BE6-245A-BEE357591E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70448"/>
            <a:ext cx="83058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4200" spc="355" dirty="0"/>
              <a:t>Interface – </a:t>
            </a:r>
            <a:r>
              <a:rPr lang="da-DK" sz="4200" spc="355" dirty="0" err="1"/>
              <a:t>Visualisation</a:t>
            </a:r>
            <a:r>
              <a:rPr lang="da-DK" sz="4200" spc="355" dirty="0"/>
              <a:t> type</a:t>
            </a:r>
            <a:endParaRPr sz="42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858A41-EA7A-6961-A91F-E9F2BB5DF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46" y="1020859"/>
            <a:ext cx="1372009" cy="386715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6316159F-F094-1BAE-100B-3026D3697675}"/>
              </a:ext>
            </a:extLst>
          </p:cNvPr>
          <p:cNvSpPr txBox="1"/>
          <p:nvPr/>
        </p:nvSpPr>
        <p:spPr>
          <a:xfrm>
            <a:off x="304800" y="1428750"/>
            <a:ext cx="2518398" cy="284308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969"/>
              </a:spcBef>
              <a:buSzPct val="85714"/>
              <a:tabLst>
                <a:tab pos="332740" algn="l"/>
                <a:tab pos="333375" algn="l"/>
              </a:tabLst>
            </a:pPr>
            <a:r>
              <a:rPr lang="en-GB" sz="1600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To the right of the interface you can click on “Show Me”. </a:t>
            </a:r>
            <a:r>
              <a:rPr lang="en-GB" sz="1600" dirty="0">
                <a:solidFill>
                  <a:srgbClr val="333333"/>
                </a:solidFill>
                <a:latin typeface="Open Sans" panose="020B0606030504020204" pitchFamily="34" charset="0"/>
              </a:rPr>
              <a:t>Here you can select the visualisation type</a:t>
            </a:r>
          </a:p>
          <a:p>
            <a:pPr marL="12065">
              <a:lnSpc>
                <a:spcPct val="100000"/>
              </a:lnSpc>
              <a:spcBef>
                <a:spcPts val="969"/>
              </a:spcBef>
              <a:buSzPct val="85714"/>
              <a:tabLst>
                <a:tab pos="332740" algn="l"/>
                <a:tab pos="333375" algn="l"/>
              </a:tabLst>
            </a:pPr>
            <a:endParaRPr lang="en-GB" sz="1600" dirty="0">
              <a:solidFill>
                <a:srgbClr val="333333"/>
              </a:solidFill>
              <a:latin typeface="Open Sans" panose="020B0606030504020204" pitchFamily="34" charset="0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969"/>
              </a:spcBef>
              <a:buSzPct val="85714"/>
              <a:tabLst>
                <a:tab pos="332740" algn="l"/>
                <a:tab pos="333375" algn="l"/>
              </a:tabLst>
            </a:pPr>
            <a:r>
              <a:rPr lang="en-GB" sz="1600" dirty="0">
                <a:solidFill>
                  <a:srgbClr val="333333"/>
                </a:solidFill>
                <a:latin typeface="Open Sans" panose="020B0606030504020204" pitchFamily="34" charset="0"/>
                <a:cs typeface="Arial"/>
              </a:rPr>
              <a:t>In the bottom you can see what requirements you are missing for a specific visualisation type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233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50" y="305847"/>
            <a:ext cx="70224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Date</a:t>
            </a:r>
            <a:r>
              <a:rPr spc="-60" dirty="0"/>
              <a:t> </a:t>
            </a:r>
            <a:r>
              <a:rPr spc="140" dirty="0"/>
              <a:t>parts</a:t>
            </a:r>
            <a:r>
              <a:rPr spc="-55" dirty="0"/>
              <a:t> </a:t>
            </a:r>
            <a:r>
              <a:rPr spc="-45" dirty="0"/>
              <a:t>vs.</a:t>
            </a:r>
            <a:r>
              <a:rPr spc="-55" dirty="0"/>
              <a:t> </a:t>
            </a:r>
            <a:r>
              <a:rPr lang="da-DK" spc="165" dirty="0"/>
              <a:t>D</a:t>
            </a:r>
            <a:r>
              <a:rPr spc="165" dirty="0"/>
              <a:t>ate</a:t>
            </a:r>
            <a:r>
              <a:rPr spc="-55" dirty="0"/>
              <a:t> </a:t>
            </a:r>
            <a:r>
              <a:rPr spc="65" dirty="0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3699" y="1481997"/>
            <a:ext cx="2987675" cy="12985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400" b="1" spc="105" dirty="0">
                <a:solidFill>
                  <a:srgbClr val="85C57D"/>
                </a:solidFill>
                <a:latin typeface="Arial"/>
                <a:cs typeface="Arial"/>
              </a:rPr>
              <a:t>Date</a:t>
            </a:r>
            <a:r>
              <a:rPr sz="1400" b="1" spc="20" dirty="0">
                <a:solidFill>
                  <a:srgbClr val="85C57D"/>
                </a:solidFill>
                <a:latin typeface="Arial"/>
                <a:cs typeface="Arial"/>
              </a:rPr>
              <a:t> </a:t>
            </a:r>
            <a:r>
              <a:rPr sz="1400" b="1" spc="40" dirty="0">
                <a:solidFill>
                  <a:srgbClr val="85C57D"/>
                </a:solidFill>
                <a:latin typeface="Arial"/>
                <a:cs typeface="Arial"/>
              </a:rPr>
              <a:t>values</a:t>
            </a:r>
            <a:endParaRPr sz="1400">
              <a:latin typeface="Arial"/>
              <a:cs typeface="Arial"/>
            </a:endParaRPr>
          </a:p>
          <a:p>
            <a:pPr marL="469900" marR="156845" indent="-320675">
              <a:lnSpc>
                <a:spcPts val="1430"/>
              </a:lnSpc>
              <a:spcBef>
                <a:spcPts val="330"/>
              </a:spcBef>
              <a:buChar char="●"/>
              <a:tabLst>
                <a:tab pos="469265" algn="l"/>
                <a:tab pos="469900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unique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date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value: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e.g.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May </a:t>
            </a:r>
            <a:r>
              <a:rPr sz="1200" spc="-45" dirty="0">
                <a:solidFill>
                  <a:srgbClr val="3C3C39"/>
                </a:solidFill>
                <a:latin typeface="Arial"/>
                <a:cs typeface="Arial"/>
              </a:rPr>
              <a:t>2015,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105" dirty="0">
                <a:solidFill>
                  <a:srgbClr val="3C3C39"/>
                </a:solidFill>
                <a:latin typeface="Arial"/>
                <a:cs typeface="Arial"/>
              </a:rPr>
              <a:t>Q1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60" dirty="0">
                <a:solidFill>
                  <a:srgbClr val="3C3C39"/>
                </a:solidFill>
                <a:latin typeface="Arial"/>
                <a:cs typeface="Arial"/>
              </a:rPr>
              <a:t>2017,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2014-</a:t>
            </a:r>
            <a:r>
              <a:rPr sz="1200" spc="-30" dirty="0">
                <a:solidFill>
                  <a:srgbClr val="3C3C39"/>
                </a:solidFill>
                <a:latin typeface="Arial"/>
                <a:cs typeface="Arial"/>
              </a:rPr>
              <a:t>01-</a:t>
            </a:r>
            <a:r>
              <a:rPr sz="1200" spc="-25" dirty="0">
                <a:solidFill>
                  <a:srgbClr val="3C3C39"/>
                </a:solidFill>
                <a:latin typeface="Arial"/>
                <a:cs typeface="Arial"/>
              </a:rPr>
              <a:t>01</a:t>
            </a:r>
            <a:endParaRPr sz="1200">
              <a:latin typeface="Arial"/>
              <a:cs typeface="Arial"/>
            </a:endParaRPr>
          </a:p>
          <a:p>
            <a:pPr marL="469900" marR="5080" indent="-320675">
              <a:lnSpc>
                <a:spcPts val="1430"/>
              </a:lnSpc>
              <a:spcBef>
                <a:spcPts val="290"/>
              </a:spcBef>
              <a:buChar char="●"/>
              <a:tabLst>
                <a:tab pos="469265" algn="l"/>
                <a:tab pos="469900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Measures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default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continuous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ﬁelds</a:t>
            </a:r>
            <a:endParaRPr sz="1200">
              <a:latin typeface="Arial"/>
              <a:cs typeface="Arial"/>
            </a:endParaRPr>
          </a:p>
          <a:p>
            <a:pPr marL="469900" indent="-320675">
              <a:lnSpc>
                <a:spcPct val="100000"/>
              </a:lnSpc>
              <a:spcBef>
                <a:spcPts val="235"/>
              </a:spcBef>
              <a:buChar char="●"/>
              <a:tabLst>
                <a:tab pos="469265" algn="l"/>
                <a:tab pos="469900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Trends</a:t>
            </a:r>
            <a:r>
              <a:rPr sz="1200" spc="2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over</a:t>
            </a:r>
            <a:r>
              <a:rPr sz="1200" spc="204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time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25000" y="1481997"/>
            <a:ext cx="2801620" cy="12985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400" b="1" spc="105" dirty="0">
                <a:solidFill>
                  <a:srgbClr val="26358A"/>
                </a:solidFill>
                <a:latin typeface="Arial"/>
                <a:cs typeface="Arial"/>
              </a:rPr>
              <a:t>Date</a:t>
            </a:r>
            <a:r>
              <a:rPr sz="1400" b="1" spc="20" dirty="0">
                <a:solidFill>
                  <a:srgbClr val="26358A"/>
                </a:solidFill>
                <a:latin typeface="Arial"/>
                <a:cs typeface="Arial"/>
              </a:rPr>
              <a:t> </a:t>
            </a:r>
            <a:r>
              <a:rPr sz="1400" b="1" spc="55" dirty="0">
                <a:solidFill>
                  <a:srgbClr val="26358A"/>
                </a:solidFill>
                <a:latin typeface="Arial"/>
                <a:cs typeface="Arial"/>
              </a:rPr>
              <a:t>parts</a:t>
            </a:r>
            <a:endParaRPr sz="1400">
              <a:latin typeface="Arial"/>
              <a:cs typeface="Arial"/>
            </a:endParaRPr>
          </a:p>
          <a:p>
            <a:pPr marL="469900" marR="5080" indent="-313055">
              <a:lnSpc>
                <a:spcPts val="1430"/>
              </a:lnSpc>
              <a:spcBef>
                <a:spcPts val="330"/>
              </a:spcBef>
              <a:buSzPct val="91666"/>
              <a:buChar char="●"/>
              <a:tabLst>
                <a:tab pos="469265" algn="l"/>
                <a:tab pos="469900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actual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part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data: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e.g.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month,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weekday,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hour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day</a:t>
            </a:r>
            <a:endParaRPr sz="1200">
              <a:latin typeface="Arial"/>
              <a:cs typeface="Arial"/>
            </a:endParaRPr>
          </a:p>
          <a:p>
            <a:pPr marL="469900" marR="19050" indent="-313055">
              <a:lnSpc>
                <a:spcPts val="1430"/>
              </a:lnSpc>
              <a:spcBef>
                <a:spcPts val="290"/>
              </a:spcBef>
              <a:buSzPct val="91666"/>
              <a:buChar char="●"/>
              <a:tabLst>
                <a:tab pos="469265" algn="l"/>
                <a:tab pos="469900" algn="l"/>
              </a:tabLst>
            </a:pP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Dimensions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default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discrete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ﬁelds</a:t>
            </a:r>
            <a:endParaRPr sz="1200">
              <a:latin typeface="Arial"/>
              <a:cs typeface="Arial"/>
            </a:endParaRPr>
          </a:p>
          <a:p>
            <a:pPr marL="469900" indent="-313055">
              <a:lnSpc>
                <a:spcPct val="100000"/>
              </a:lnSpc>
              <a:spcBef>
                <a:spcPts val="235"/>
              </a:spcBef>
              <a:buSzPct val="91666"/>
              <a:buChar char="●"/>
              <a:tabLst>
                <a:tab pos="469265" algn="l"/>
                <a:tab pos="469900" algn="l"/>
              </a:tabLst>
            </a:pP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Seasonality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475" y="1352925"/>
            <a:ext cx="1233499" cy="3321349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5187" y="1343399"/>
          <a:ext cx="1243330" cy="3329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3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2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EEEEE"/>
                      </a:solidFill>
                      <a:prstDash val="solid"/>
                    </a:lnL>
                    <a:lnR w="9525">
                      <a:solidFill>
                        <a:srgbClr val="EEEEEE"/>
                      </a:solidFill>
                      <a:prstDash val="solid"/>
                    </a:lnR>
                    <a:lnT w="9525">
                      <a:solidFill>
                        <a:srgbClr val="EEEEEE"/>
                      </a:solidFill>
                      <a:prstDash val="solid"/>
                    </a:lnT>
                    <a:lnB w="19050">
                      <a:solidFill>
                        <a:srgbClr val="26358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6358A"/>
                      </a:solidFill>
                      <a:prstDash val="solid"/>
                    </a:lnL>
                    <a:lnR w="19050">
                      <a:solidFill>
                        <a:srgbClr val="26358A"/>
                      </a:solidFill>
                      <a:prstDash val="solid"/>
                    </a:lnR>
                    <a:lnT w="19050">
                      <a:solidFill>
                        <a:srgbClr val="26358A"/>
                      </a:solidFill>
                      <a:prstDash val="solid"/>
                    </a:lnT>
                    <a:lnB w="19050">
                      <a:solidFill>
                        <a:srgbClr val="26358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85C57D"/>
                      </a:solidFill>
                      <a:prstDash val="solid"/>
                    </a:lnL>
                    <a:lnR w="19050">
                      <a:solidFill>
                        <a:srgbClr val="85C57D"/>
                      </a:solidFill>
                      <a:prstDash val="solid"/>
                    </a:lnR>
                    <a:lnT w="19050">
                      <a:solidFill>
                        <a:srgbClr val="26358A"/>
                      </a:solidFill>
                      <a:prstDash val="solid"/>
                    </a:lnT>
                    <a:lnB w="19050">
                      <a:solidFill>
                        <a:srgbClr val="85C57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47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EEEEE"/>
                      </a:solidFill>
                      <a:prstDash val="solid"/>
                    </a:lnL>
                    <a:lnR w="9525">
                      <a:solidFill>
                        <a:srgbClr val="EEEEEE"/>
                      </a:solidFill>
                      <a:prstDash val="solid"/>
                    </a:lnR>
                    <a:lnT w="19050">
                      <a:solidFill>
                        <a:srgbClr val="85C57D"/>
                      </a:solidFill>
                      <a:prstDash val="solid"/>
                    </a:lnT>
                    <a:lnB w="9525">
                      <a:solidFill>
                        <a:srgbClr val="EEEEE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2380550" y="3090322"/>
            <a:ext cx="3148965" cy="1318260"/>
            <a:chOff x="2380550" y="3090322"/>
            <a:chExt cx="3148965" cy="13182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0550" y="3090322"/>
              <a:ext cx="3148799" cy="13180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7700" y="3128422"/>
              <a:ext cx="3034499" cy="120374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5709250" y="3090324"/>
            <a:ext cx="3041650" cy="1318260"/>
            <a:chOff x="5709250" y="3090324"/>
            <a:chExt cx="3041650" cy="131826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9250" y="3090324"/>
              <a:ext cx="3041207" cy="13180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6400" y="3128424"/>
              <a:ext cx="2926906" cy="1203749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2093849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151CF923-3A7F-DE68-5CB4-72ACED6D580C}"/>
              </a:ext>
            </a:extLst>
          </p:cNvPr>
          <p:cNvSpPr txBox="1"/>
          <p:nvPr/>
        </p:nvSpPr>
        <p:spPr>
          <a:xfrm>
            <a:off x="2380550" y="4347686"/>
            <a:ext cx="3148795" cy="73866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Den </a:t>
            </a:r>
            <a:r>
              <a:rPr lang="en-GB" sz="1400" dirty="0" err="1"/>
              <a:t>samlede</a:t>
            </a:r>
            <a:r>
              <a:rPr lang="en-GB" sz="1400" dirty="0"/>
              <a:t> </a:t>
            </a:r>
            <a:r>
              <a:rPr lang="en-GB" sz="1400" dirty="0" err="1"/>
              <a:t>aktivitet</a:t>
            </a:r>
            <a:r>
              <a:rPr lang="en-GB" sz="1400" dirty="0"/>
              <a:t> </a:t>
            </a:r>
            <a:r>
              <a:rPr lang="en-GB" sz="1400" dirty="0" err="1"/>
              <a:t>i</a:t>
            </a:r>
            <a:r>
              <a:rPr lang="en-GB" sz="1400" dirty="0"/>
              <a:t> </a:t>
            </a:r>
            <a:r>
              <a:rPr lang="en-GB" sz="1400" dirty="0" err="1"/>
              <a:t>perioden</a:t>
            </a:r>
            <a:r>
              <a:rPr lang="en-GB" sz="1400" dirty="0"/>
              <a:t>, </a:t>
            </a:r>
            <a:r>
              <a:rPr lang="en-GB" sz="1400" dirty="0" err="1"/>
              <a:t>fordelt</a:t>
            </a:r>
            <a:r>
              <a:rPr lang="en-GB" sz="1400" dirty="0"/>
              <a:t> </a:t>
            </a:r>
            <a:r>
              <a:rPr lang="en-GB" sz="1400" dirty="0" err="1"/>
              <a:t>på</a:t>
            </a:r>
            <a:r>
              <a:rPr lang="en-GB" sz="1400" dirty="0"/>
              <a:t> </a:t>
            </a:r>
            <a:r>
              <a:rPr lang="en-GB" sz="1400" dirty="0" err="1"/>
              <a:t>måneder</a:t>
            </a:r>
            <a:r>
              <a:rPr lang="en-GB" sz="1400" dirty="0"/>
              <a:t> ell. </a:t>
            </a:r>
            <a:r>
              <a:rPr lang="en-GB" sz="1400" dirty="0" err="1"/>
              <a:t>år</a:t>
            </a:r>
            <a:r>
              <a:rPr lang="en-GB" sz="1400" dirty="0"/>
              <a:t> ell. .. (det er IKKE et </a:t>
            </a:r>
            <a:r>
              <a:rPr lang="en-GB" sz="1400" dirty="0" err="1"/>
              <a:t>gennemsnit</a:t>
            </a:r>
            <a:r>
              <a:rPr lang="en-GB" sz="1400" dirty="0"/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10468" y="1275603"/>
            <a:ext cx="3208655" cy="15989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 dirty="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 dirty="0">
              <a:latin typeface="Arial"/>
              <a:cs typeface="Arial"/>
            </a:endParaRPr>
          </a:p>
          <a:p>
            <a:pPr marL="328930" marR="5080" indent="-204470">
              <a:lnSpc>
                <a:spcPts val="1430"/>
              </a:lnSpc>
              <a:spcBef>
                <a:spcPts val="104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continuous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timeline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showing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20" dirty="0">
                <a:solidFill>
                  <a:srgbClr val="3C3C39"/>
                </a:solidFill>
                <a:latin typeface="Arial"/>
                <a:cs typeface="Arial"/>
              </a:rPr>
              <a:t>monthly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trend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in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endParaRPr sz="1200" dirty="0">
              <a:latin typeface="Arial"/>
              <a:cs typeface="Arial"/>
            </a:endParaRPr>
          </a:p>
          <a:p>
            <a:pPr marL="328930" marR="78740" indent="-201930">
              <a:lnSpc>
                <a:spcPts val="1430"/>
              </a:lnSpc>
              <a:spcBef>
                <a:spcPts val="1040"/>
              </a:spcBef>
              <a:buAutoNum type="arabicPeriod"/>
              <a:tabLst>
                <a:tab pos="329565" algn="l"/>
              </a:tabLst>
            </a:pP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Change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axis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years</a:t>
            </a:r>
            <a:r>
              <a:rPr sz="1200" i="1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remove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axis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title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5" name="object 5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350" y="305847"/>
            <a:ext cx="5919470" cy="72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90" dirty="0"/>
              <a:t>Dates</a:t>
            </a:r>
          </a:p>
          <a:p>
            <a:pPr marL="12700" marR="5080">
              <a:lnSpc>
                <a:spcPts val="1280"/>
              </a:lnSpc>
              <a:spcBef>
                <a:spcPts val="130"/>
              </a:spcBef>
            </a:pPr>
            <a:r>
              <a:rPr sz="1200" dirty="0"/>
              <a:t>Exercise</a:t>
            </a:r>
            <a:r>
              <a:rPr sz="1200" spc="50" dirty="0"/>
              <a:t> </a:t>
            </a:r>
            <a:r>
              <a:rPr lang="da-DK" sz="1200" spc="-50" dirty="0"/>
              <a:t>6</a:t>
            </a:r>
            <a:r>
              <a:rPr sz="1200" spc="-50" dirty="0"/>
              <a:t>:</a:t>
            </a:r>
            <a:r>
              <a:rPr sz="1200" spc="55" dirty="0"/>
              <a:t> </a:t>
            </a:r>
            <a:r>
              <a:rPr sz="1200" dirty="0"/>
              <a:t>The</a:t>
            </a:r>
            <a:r>
              <a:rPr sz="1200" spc="55" dirty="0"/>
              <a:t> </a:t>
            </a:r>
            <a:r>
              <a:rPr sz="1200" spc="175" dirty="0"/>
              <a:t>ﬁrm</a:t>
            </a:r>
            <a:r>
              <a:rPr sz="1200" spc="50" dirty="0"/>
              <a:t> </a:t>
            </a:r>
            <a:r>
              <a:rPr sz="1200" spc="80" dirty="0"/>
              <a:t>wants</a:t>
            </a:r>
            <a:r>
              <a:rPr sz="1200" spc="55" dirty="0"/>
              <a:t> </a:t>
            </a:r>
            <a:r>
              <a:rPr sz="1200" spc="95" dirty="0"/>
              <a:t>to</a:t>
            </a:r>
            <a:r>
              <a:rPr sz="1200" spc="55" dirty="0"/>
              <a:t> </a:t>
            </a:r>
            <a:r>
              <a:rPr sz="1200" spc="65" dirty="0"/>
              <a:t>investigate</a:t>
            </a:r>
            <a:r>
              <a:rPr sz="1200" spc="50" dirty="0"/>
              <a:t> </a:t>
            </a:r>
            <a:r>
              <a:rPr sz="1200" spc="105" dirty="0"/>
              <a:t>the</a:t>
            </a:r>
            <a:r>
              <a:rPr sz="1200" spc="55" dirty="0"/>
              <a:t> </a:t>
            </a:r>
            <a:r>
              <a:rPr lang="da-DK" sz="1200" dirty="0" err="1"/>
              <a:t>seasonal</a:t>
            </a:r>
            <a:r>
              <a:rPr lang="da-DK" sz="1200" spc="55" dirty="0"/>
              <a:t> </a:t>
            </a:r>
            <a:r>
              <a:rPr lang="da-DK" sz="1200" spc="80" dirty="0"/>
              <a:t>pattern and the </a:t>
            </a:r>
            <a:r>
              <a:rPr sz="1200" dirty="0"/>
              <a:t>overall</a:t>
            </a:r>
            <a:r>
              <a:rPr sz="1200" spc="55" dirty="0"/>
              <a:t> </a:t>
            </a:r>
            <a:r>
              <a:rPr sz="1200" spc="100" dirty="0"/>
              <a:t>trend</a:t>
            </a:r>
            <a:r>
              <a:rPr sz="1200" spc="50" dirty="0"/>
              <a:t> </a:t>
            </a:r>
            <a:r>
              <a:rPr sz="1200" spc="90" dirty="0"/>
              <a:t>in</a:t>
            </a:r>
            <a:r>
              <a:rPr sz="1200" spc="-25" dirty="0"/>
              <a:t> </a:t>
            </a:r>
            <a:r>
              <a:rPr sz="1200" spc="55" dirty="0"/>
              <a:t>sold</a:t>
            </a:r>
            <a:r>
              <a:rPr sz="1200" spc="-20" dirty="0"/>
              <a:t> </a:t>
            </a:r>
            <a:r>
              <a:rPr sz="1200" spc="85" dirty="0"/>
              <a:t>quantity</a:t>
            </a:r>
            <a:endParaRPr sz="1200" dirty="0"/>
          </a:p>
        </p:txBody>
      </p:sp>
      <p:grpSp>
        <p:nvGrpSpPr>
          <p:cNvPr id="9" name="object 9"/>
          <p:cNvGrpSpPr/>
          <p:nvPr/>
        </p:nvGrpSpPr>
        <p:grpSpPr>
          <a:xfrm>
            <a:off x="4910468" y="2844312"/>
            <a:ext cx="3188970" cy="1747520"/>
            <a:chOff x="586700" y="2911725"/>
            <a:chExt cx="3188970" cy="17475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700" y="2911725"/>
              <a:ext cx="3188401" cy="17473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850" y="2949825"/>
              <a:ext cx="3074101" cy="16330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54403" y="2825152"/>
            <a:ext cx="3074670" cy="1747520"/>
            <a:chOff x="4934825" y="2908050"/>
            <a:chExt cx="3074670" cy="174752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4825" y="2908050"/>
              <a:ext cx="3074512" cy="17472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1975" y="2946149"/>
              <a:ext cx="2960212" cy="163299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54403" y="1276724"/>
            <a:ext cx="2670175" cy="11036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 dirty="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 dirty="0">
              <a:latin typeface="Arial"/>
              <a:cs typeface="Arial"/>
            </a:endParaRPr>
          </a:p>
          <a:p>
            <a:pPr marL="328930" marR="5080" indent="-204470">
              <a:lnSpc>
                <a:spcPts val="1430"/>
              </a:lnSpc>
              <a:spcBef>
                <a:spcPts val="104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bar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chart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showing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the </a:t>
            </a:r>
            <a:r>
              <a:rPr sz="1200" spc="120" dirty="0">
                <a:solidFill>
                  <a:srgbClr val="3C3C39"/>
                </a:solidFill>
                <a:latin typeface="Arial"/>
                <a:cs typeface="Arial"/>
              </a:rPr>
              <a:t>monthly</a:t>
            </a:r>
            <a:r>
              <a:rPr sz="1200" spc="114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seasonal</a:t>
            </a:r>
            <a:r>
              <a:rPr sz="1200" spc="114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pattern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54969D30-8EA8-B305-3220-C516AECE744E}"/>
              </a:ext>
            </a:extLst>
          </p:cNvPr>
          <p:cNvSpPr txBox="1"/>
          <p:nvPr/>
        </p:nvSpPr>
        <p:spPr>
          <a:xfrm rot="20121871">
            <a:off x="4873670" y="4157893"/>
            <a:ext cx="2558995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Continuous / Trend</a:t>
            </a: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44195D88-F504-A688-390D-DF28E57EDA74}"/>
              </a:ext>
            </a:extLst>
          </p:cNvPr>
          <p:cNvSpPr txBox="1"/>
          <p:nvPr/>
        </p:nvSpPr>
        <p:spPr>
          <a:xfrm rot="20118706">
            <a:off x="401726" y="4156882"/>
            <a:ext cx="2558995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Discrete / </a:t>
            </a:r>
            <a:r>
              <a:rPr lang="en-GB" sz="1400" dirty="0" err="1"/>
              <a:t>Sæson</a:t>
            </a:r>
            <a:r>
              <a:rPr lang="en-GB" sz="1400" dirty="0"/>
              <a:t> </a:t>
            </a:r>
            <a:r>
              <a:rPr lang="en-GB" sz="1400" dirty="0" err="1"/>
              <a:t>mønster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A327946-CE47-30E3-9735-E3B177C4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0" y="305847"/>
            <a:ext cx="7022465" cy="369332"/>
          </a:xfrm>
        </p:spPr>
        <p:txBody>
          <a:bodyPr/>
          <a:lstStyle/>
          <a:p>
            <a:r>
              <a:rPr lang="en-GB" dirty="0" err="1"/>
              <a:t>Businesscasen</a:t>
            </a:r>
            <a:r>
              <a:rPr lang="en-GB" dirty="0"/>
              <a:t> – </a:t>
            </a:r>
            <a:r>
              <a:rPr lang="en-GB" dirty="0" err="1"/>
              <a:t>Hvad</a:t>
            </a:r>
            <a:r>
              <a:rPr lang="en-GB" dirty="0"/>
              <a:t> </a:t>
            </a:r>
            <a:r>
              <a:rPr lang="en-GB" dirty="0" err="1"/>
              <a:t>skal</a:t>
            </a:r>
            <a:r>
              <a:rPr lang="en-GB" dirty="0"/>
              <a:t> vi </a:t>
            </a:r>
            <a:r>
              <a:rPr lang="en-GB" dirty="0" err="1"/>
              <a:t>annalysere</a:t>
            </a:r>
            <a:r>
              <a:rPr lang="en-GB" dirty="0"/>
              <a:t>?</a:t>
            </a:r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A12A5434-3A16-CB79-8F3A-60635B991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86776"/>
              </p:ext>
            </p:extLst>
          </p:nvPr>
        </p:nvGraphicFramePr>
        <p:xfrm>
          <a:off x="385450" y="1200150"/>
          <a:ext cx="8072751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4977">
                  <a:extLst>
                    <a:ext uri="{9D8B030D-6E8A-4147-A177-3AD203B41FA5}">
                      <a16:colId xmlns:a16="http://schemas.microsoft.com/office/drawing/2014/main" val="2159998145"/>
                    </a:ext>
                  </a:extLst>
                </a:gridCol>
                <a:gridCol w="1514977">
                  <a:extLst>
                    <a:ext uri="{9D8B030D-6E8A-4147-A177-3AD203B41FA5}">
                      <a16:colId xmlns:a16="http://schemas.microsoft.com/office/drawing/2014/main" val="1396916101"/>
                    </a:ext>
                  </a:extLst>
                </a:gridCol>
                <a:gridCol w="1906168">
                  <a:extLst>
                    <a:ext uri="{9D8B030D-6E8A-4147-A177-3AD203B41FA5}">
                      <a16:colId xmlns:a16="http://schemas.microsoft.com/office/drawing/2014/main" val="223341724"/>
                    </a:ext>
                  </a:extLst>
                </a:gridCol>
                <a:gridCol w="1450958">
                  <a:extLst>
                    <a:ext uri="{9D8B030D-6E8A-4147-A177-3AD203B41FA5}">
                      <a16:colId xmlns:a16="http://schemas.microsoft.com/office/drawing/2014/main" val="2602266312"/>
                    </a:ext>
                  </a:extLst>
                </a:gridCol>
                <a:gridCol w="1685671">
                  <a:extLst>
                    <a:ext uri="{9D8B030D-6E8A-4147-A177-3AD203B41FA5}">
                      <a16:colId xmlns:a16="http://schemas.microsoft.com/office/drawing/2014/main" val="2293370386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solidFill>
                            <a:srgbClr val="FF0000"/>
                          </a:solidFill>
                          <a:effectLst/>
                        </a:rPr>
                        <a:t>Date</a:t>
                      </a:r>
                      <a:endParaRPr lang="da-DK" sz="1200" b="0" i="0" u="none" strike="noStrike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solidFill>
                            <a:srgbClr val="FF0000"/>
                          </a:solidFill>
                          <a:effectLst/>
                        </a:rPr>
                        <a:t>Ship Date</a:t>
                      </a:r>
                      <a:endParaRPr lang="da-DK" sz="1200" b="0" i="0" u="none" strike="noStrike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solidFill>
                            <a:srgbClr val="FF0000"/>
                          </a:solidFill>
                          <a:effectLst/>
                        </a:rPr>
                        <a:t>Ship Mode</a:t>
                      </a:r>
                      <a:endParaRPr lang="da-DK" sz="1200" b="0" i="0" u="none" strike="noStrike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Product ID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Customer ID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extLst>
                  <a:ext uri="{0D108BD9-81ED-4DB2-BD59-A6C34878D82A}">
                    <a16:rowId xmlns:a16="http://schemas.microsoft.com/office/drawing/2014/main" val="3619732839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effectLst/>
                        </a:rPr>
                        <a:t>07.02.2018</a:t>
                      </a:r>
                      <a:endParaRPr lang="da-DK" sz="1200" b="0" i="0" u="none" strike="noStrike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effectLst/>
                        </a:rPr>
                        <a:t>11.02.2018</a:t>
                      </a:r>
                      <a:endParaRPr lang="da-DK" sz="12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effectLst/>
                        </a:rPr>
                        <a:t>Standard Class</a:t>
                      </a:r>
                      <a:endParaRPr lang="da-DK" sz="1200" b="0" i="0" u="none" strike="noStrike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effectLst/>
                        </a:rPr>
                        <a:t>10000988</a:t>
                      </a:r>
                      <a:endParaRPr lang="da-DK" sz="1200" b="0" i="0" u="none" strike="noStrike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effectLst/>
                        </a:rPr>
                        <a:t>AS-10045</a:t>
                      </a:r>
                      <a:endParaRPr lang="da-DK" sz="12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extLst>
                  <a:ext uri="{0D108BD9-81ED-4DB2-BD59-A6C34878D82A}">
                    <a16:rowId xmlns:a16="http://schemas.microsoft.com/office/drawing/2014/main" val="1461461535"/>
                  </a:ext>
                </a:extLst>
              </a:tr>
            </a:tbl>
          </a:graphicData>
        </a:graphic>
      </p:graphicFrame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D76929C9-ED42-7B52-0484-F6CAB6160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32224"/>
              </p:ext>
            </p:extLst>
          </p:nvPr>
        </p:nvGraphicFramePr>
        <p:xfrm>
          <a:off x="423551" y="2190750"/>
          <a:ext cx="8034649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209">
                  <a:extLst>
                    <a:ext uri="{9D8B030D-6E8A-4147-A177-3AD203B41FA5}">
                      <a16:colId xmlns:a16="http://schemas.microsoft.com/office/drawing/2014/main" val="2297453386"/>
                    </a:ext>
                  </a:extLst>
                </a:gridCol>
                <a:gridCol w="1816939">
                  <a:extLst>
                    <a:ext uri="{9D8B030D-6E8A-4147-A177-3AD203B41FA5}">
                      <a16:colId xmlns:a16="http://schemas.microsoft.com/office/drawing/2014/main" val="2586345994"/>
                    </a:ext>
                  </a:extLst>
                </a:gridCol>
                <a:gridCol w="1327301">
                  <a:extLst>
                    <a:ext uri="{9D8B030D-6E8A-4147-A177-3AD203B41FA5}">
                      <a16:colId xmlns:a16="http://schemas.microsoft.com/office/drawing/2014/main" val="60422411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913063546"/>
                    </a:ext>
                  </a:extLst>
                </a:gridCol>
                <a:gridCol w="1152639">
                  <a:extLst>
                    <a:ext uri="{9D8B030D-6E8A-4147-A177-3AD203B41FA5}">
                      <a16:colId xmlns:a16="http://schemas.microsoft.com/office/drawing/2014/main" val="3173176468"/>
                    </a:ext>
                  </a:extLst>
                </a:gridCol>
                <a:gridCol w="523761">
                  <a:extLst>
                    <a:ext uri="{9D8B030D-6E8A-4147-A177-3AD203B41FA5}">
                      <a16:colId xmlns:a16="http://schemas.microsoft.com/office/drawing/2014/main" val="443828409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Customer </a:t>
                      </a:r>
                      <a:r>
                        <a:rPr lang="da-DK" sz="12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Name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Segment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City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State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Country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Region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extLst>
                  <a:ext uri="{0D108BD9-81ED-4DB2-BD59-A6C34878D82A}">
                    <a16:rowId xmlns:a16="http://schemas.microsoft.com/office/drawing/2014/main" val="165726914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effectLst/>
                        </a:rPr>
                        <a:t>Aaron </a:t>
                      </a:r>
                      <a:r>
                        <a:rPr lang="da-DK" sz="1200" u="none" strike="noStrike" dirty="0" err="1">
                          <a:effectLst/>
                        </a:rPr>
                        <a:t>Smayling</a:t>
                      </a:r>
                      <a:endParaRPr lang="da-DK" sz="12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effectLst/>
                        </a:rPr>
                        <a:t>Corporate</a:t>
                      </a:r>
                      <a:endParaRPr lang="da-DK" sz="1200" b="0" i="0" u="none" strike="noStrike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effectLst/>
                        </a:rPr>
                        <a:t>Leeds</a:t>
                      </a:r>
                      <a:endParaRPr lang="da-DK" sz="1200" b="0" i="0" u="none" strike="noStrike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effectLst/>
                        </a:rPr>
                        <a:t>England</a:t>
                      </a:r>
                      <a:endParaRPr lang="da-DK" sz="1200" b="0" i="0" u="none" strike="noStrike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effectLst/>
                        </a:rPr>
                        <a:t>United Kingdom</a:t>
                      </a:r>
                      <a:endParaRPr lang="da-DK" sz="1200" b="0" i="0" u="none" strike="noStrike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effectLst/>
                        </a:rPr>
                        <a:t>North</a:t>
                      </a:r>
                      <a:endParaRPr lang="da-DK" sz="12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extLst>
                  <a:ext uri="{0D108BD9-81ED-4DB2-BD59-A6C34878D82A}">
                    <a16:rowId xmlns:a16="http://schemas.microsoft.com/office/drawing/2014/main" val="1578132064"/>
                  </a:ext>
                </a:extLst>
              </a:tr>
            </a:tbl>
          </a:graphicData>
        </a:graphic>
      </p:graphicFrame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BC06E2BC-0BA9-2F7C-E761-8FE78240F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346101"/>
              </p:ext>
            </p:extLst>
          </p:nvPr>
        </p:nvGraphicFramePr>
        <p:xfrm>
          <a:off x="381000" y="3181350"/>
          <a:ext cx="6096000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4929335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3448449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27054340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Category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Sub-</a:t>
                      </a:r>
                      <a:r>
                        <a:rPr lang="da-DK" sz="12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Category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Product </a:t>
                      </a:r>
                      <a:r>
                        <a:rPr lang="da-DK" sz="12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Name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extLst>
                  <a:ext uri="{0D108BD9-81ED-4DB2-BD59-A6C34878D82A}">
                    <a16:rowId xmlns:a16="http://schemas.microsoft.com/office/drawing/2014/main" val="265829459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effectLst/>
                        </a:rPr>
                        <a:t>Office Supplies</a:t>
                      </a:r>
                      <a:endParaRPr lang="da-DK" sz="1200" b="0" i="0" u="none" strike="noStrike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>
                          <a:effectLst/>
                        </a:rPr>
                        <a:t>Storage</a:t>
                      </a:r>
                      <a:endParaRPr lang="da-DK" sz="1200" b="0" i="0" u="none" strike="noStrike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 err="1">
                          <a:effectLst/>
                        </a:rPr>
                        <a:t>Fellowes</a:t>
                      </a:r>
                      <a:r>
                        <a:rPr lang="da-DK" sz="1200" u="none" strike="noStrike" dirty="0">
                          <a:effectLst/>
                        </a:rPr>
                        <a:t> Folders, Blue</a:t>
                      </a:r>
                      <a:endParaRPr lang="da-DK" sz="12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extLst>
                  <a:ext uri="{0D108BD9-81ED-4DB2-BD59-A6C34878D82A}">
                    <a16:rowId xmlns:a16="http://schemas.microsoft.com/office/drawing/2014/main" val="1284634481"/>
                  </a:ext>
                </a:extLst>
              </a:tr>
            </a:tbl>
          </a:graphicData>
        </a:graphic>
      </p:graphicFrame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0A447699-0BB1-F95D-1E2C-943503EE7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79084"/>
              </p:ext>
            </p:extLst>
          </p:nvPr>
        </p:nvGraphicFramePr>
        <p:xfrm>
          <a:off x="367552" y="4173319"/>
          <a:ext cx="6109448" cy="83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5193">
                  <a:extLst>
                    <a:ext uri="{9D8B030D-6E8A-4147-A177-3AD203B41FA5}">
                      <a16:colId xmlns:a16="http://schemas.microsoft.com/office/drawing/2014/main" val="1587494010"/>
                    </a:ext>
                  </a:extLst>
                </a:gridCol>
                <a:gridCol w="1595855">
                  <a:extLst>
                    <a:ext uri="{9D8B030D-6E8A-4147-A177-3AD203B41FA5}">
                      <a16:colId xmlns:a16="http://schemas.microsoft.com/office/drawing/2014/main" val="3650808661"/>
                    </a:ext>
                  </a:extLst>
                </a:gridCol>
                <a:gridCol w="927821">
                  <a:extLst>
                    <a:ext uri="{9D8B030D-6E8A-4147-A177-3AD203B41FA5}">
                      <a16:colId xmlns:a16="http://schemas.microsoft.com/office/drawing/2014/main" val="333289271"/>
                    </a:ext>
                  </a:extLst>
                </a:gridCol>
                <a:gridCol w="1510579">
                  <a:extLst>
                    <a:ext uri="{9D8B030D-6E8A-4147-A177-3AD203B41FA5}">
                      <a16:colId xmlns:a16="http://schemas.microsoft.com/office/drawing/2014/main" val="3921427080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Sales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Quantity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Discount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Profit</a:t>
                      </a:r>
                      <a:endParaRPr lang="da-DK" sz="1200" b="0" i="0" u="none" strike="noStrike" dirty="0">
                        <a:solidFill>
                          <a:srgbClr val="FF0000"/>
                        </a:solidFill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extLst>
                  <a:ext uri="{0D108BD9-81ED-4DB2-BD59-A6C34878D82A}">
                    <a16:rowId xmlns:a16="http://schemas.microsoft.com/office/drawing/2014/main" val="3397109609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effectLst/>
                        </a:rPr>
                        <a:t>79,2</a:t>
                      </a:r>
                      <a:endParaRPr lang="da-DK" sz="12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effectLst/>
                        </a:rPr>
                        <a:t>3</a:t>
                      </a:r>
                      <a:endParaRPr lang="da-DK" sz="12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effectLst/>
                        </a:rPr>
                        <a:t>0</a:t>
                      </a:r>
                      <a:endParaRPr lang="da-DK" sz="12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200" u="none" strike="noStrike" dirty="0">
                          <a:effectLst/>
                        </a:rPr>
                        <a:t>39,6</a:t>
                      </a:r>
                      <a:endParaRPr lang="da-DK" sz="12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2441" marR="2441" marT="2441" marB="0"/>
                </a:tc>
                <a:extLst>
                  <a:ext uri="{0D108BD9-81ED-4DB2-BD59-A6C34878D82A}">
                    <a16:rowId xmlns:a16="http://schemas.microsoft.com/office/drawing/2014/main" val="1209746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529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1975" y="1543499"/>
            <a:ext cx="2272024" cy="3600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67079" y="4766036"/>
            <a:ext cx="1600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595959"/>
                </a:solidFill>
                <a:latin typeface="Arial"/>
                <a:cs typeface="Arial"/>
              </a:rPr>
              <a:t>41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1300" y="1698363"/>
            <a:ext cx="2732405" cy="93408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400" b="1" spc="60" dirty="0">
                <a:solidFill>
                  <a:srgbClr val="3C3C39"/>
                </a:solidFill>
                <a:latin typeface="Arial"/>
                <a:cs typeface="Arial"/>
              </a:rPr>
              <a:t>Usage</a:t>
            </a:r>
            <a:endParaRPr sz="1400">
              <a:latin typeface="Arial"/>
              <a:cs typeface="Arial"/>
            </a:endParaRPr>
          </a:p>
          <a:p>
            <a:pPr marL="328930" marR="5080" indent="-179070">
              <a:lnSpc>
                <a:spcPct val="113399"/>
              </a:lnSpc>
              <a:spcBef>
                <a:spcPts val="720"/>
              </a:spcBef>
              <a:buSzPct val="85714"/>
              <a:buChar char="●"/>
              <a:tabLst>
                <a:tab pos="329565" algn="l"/>
              </a:tabLst>
            </a:pPr>
            <a:r>
              <a:rPr sz="1400" spc="80" dirty="0">
                <a:solidFill>
                  <a:srgbClr val="3C3C39"/>
                </a:solidFill>
                <a:latin typeface="Arial"/>
                <a:cs typeface="Arial"/>
              </a:rPr>
              <a:t>Show</a:t>
            </a:r>
            <a:r>
              <a:rPr sz="14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00" dirty="0">
                <a:solidFill>
                  <a:srgbClr val="3C3C39"/>
                </a:solidFill>
                <a:latin typeface="Arial"/>
                <a:cs typeface="Arial"/>
              </a:rPr>
              <a:t>geographic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3C3C39"/>
                </a:solidFill>
                <a:latin typeface="Arial"/>
                <a:cs typeface="Arial"/>
              </a:rPr>
              <a:t>positions </a:t>
            </a:r>
            <a:r>
              <a:rPr sz="1400" spc="120" dirty="0">
                <a:solidFill>
                  <a:srgbClr val="3C3C39"/>
                </a:solidFill>
                <a:latin typeface="Arial"/>
                <a:cs typeface="Arial"/>
              </a:rPr>
              <a:t>on</a:t>
            </a:r>
            <a:r>
              <a:rPr sz="14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45" dirty="0">
                <a:solidFill>
                  <a:srgbClr val="3C3C39"/>
                </a:solidFill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1300" y="2946138"/>
            <a:ext cx="3211195" cy="69215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400" b="1" spc="50" dirty="0">
                <a:solidFill>
                  <a:srgbClr val="3C3C39"/>
                </a:solidFill>
                <a:latin typeface="Arial"/>
                <a:cs typeface="Arial"/>
              </a:rPr>
              <a:t>Good</a:t>
            </a:r>
            <a:r>
              <a:rPr sz="1400" b="1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b="1" spc="8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400" b="1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3C3C39"/>
                </a:solidFill>
                <a:latin typeface="Arial"/>
                <a:cs typeface="Arial"/>
              </a:rPr>
              <a:t>know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400" dirty="0">
                <a:solidFill>
                  <a:srgbClr val="3C3C39"/>
                </a:solidFill>
                <a:latin typeface="Arial"/>
                <a:cs typeface="Arial"/>
              </a:rPr>
              <a:t>Use</a:t>
            </a:r>
            <a:r>
              <a:rPr sz="1400" spc="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25" dirty="0">
                <a:solidFill>
                  <a:srgbClr val="3C3C39"/>
                </a:solidFill>
                <a:latin typeface="Arial"/>
                <a:cs typeface="Arial"/>
              </a:rPr>
              <a:t>mapbox</a:t>
            </a:r>
            <a:r>
              <a:rPr sz="1400" spc="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4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400" spc="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3C3C39"/>
                </a:solidFill>
                <a:latin typeface="Arial"/>
                <a:cs typeface="Arial"/>
              </a:rPr>
              <a:t>custom</a:t>
            </a:r>
            <a:r>
              <a:rPr sz="14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3C3C39"/>
                </a:solidFill>
                <a:latin typeface="Arial"/>
                <a:cs typeface="Arial"/>
              </a:rPr>
              <a:t>maps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300" y="1236251"/>
            <a:ext cx="12065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325" dirty="0"/>
              <a:t>Map</a:t>
            </a:r>
            <a:endParaRPr sz="4200"/>
          </a:p>
        </p:txBody>
      </p:sp>
      <p:grpSp>
        <p:nvGrpSpPr>
          <p:cNvPr id="7" name="object 7"/>
          <p:cNvGrpSpPr/>
          <p:nvPr/>
        </p:nvGrpSpPr>
        <p:grpSpPr>
          <a:xfrm>
            <a:off x="1287962" y="2033524"/>
            <a:ext cx="2342515" cy="2363470"/>
            <a:chOff x="1287962" y="2033524"/>
            <a:chExt cx="2342515" cy="23634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962" y="2170449"/>
              <a:ext cx="2226324" cy="22263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81925" y="2033524"/>
              <a:ext cx="1248410" cy="1250315"/>
            </a:xfrm>
            <a:custGeom>
              <a:avLst/>
              <a:gdLst/>
              <a:ahLst/>
              <a:cxnLst/>
              <a:rect l="l" t="t" r="r" b="b"/>
              <a:pathLst>
                <a:path w="1248410" h="1250314">
                  <a:moveTo>
                    <a:pt x="19199" y="0"/>
                  </a:moveTo>
                  <a:lnTo>
                    <a:pt x="19199" y="1250099"/>
                  </a:lnTo>
                </a:path>
                <a:path w="1248410" h="1250314">
                  <a:moveTo>
                    <a:pt x="1247999" y="1250087"/>
                  </a:moveTo>
                  <a:lnTo>
                    <a:pt x="0" y="1250087"/>
                  </a:lnTo>
                </a:path>
              </a:pathLst>
            </a:custGeom>
            <a:ln w="38099">
              <a:solidFill>
                <a:srgbClr val="3C3C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9575" y="2772400"/>
              <a:ext cx="297649" cy="2976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040571" y="2161998"/>
            <a:ext cx="922655" cy="32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950"/>
              </a:lnSpc>
              <a:spcBef>
                <a:spcPts val="100"/>
              </a:spcBef>
            </a:pPr>
            <a:r>
              <a:rPr sz="800" b="1" dirty="0">
                <a:solidFill>
                  <a:srgbClr val="FC636F"/>
                </a:solidFill>
                <a:latin typeface="Arial"/>
                <a:cs typeface="Arial"/>
              </a:rPr>
              <a:t>Copenhagen,</a:t>
            </a:r>
            <a:r>
              <a:rPr sz="800" b="1" spc="475" dirty="0">
                <a:solidFill>
                  <a:srgbClr val="FC636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C636F"/>
                </a:solidFill>
                <a:latin typeface="Arial"/>
                <a:cs typeface="Arial"/>
              </a:rPr>
              <a:t>DK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1430"/>
              </a:lnSpc>
            </a:pPr>
            <a:r>
              <a:rPr sz="1200" b="1" spc="-10" dirty="0">
                <a:solidFill>
                  <a:srgbClr val="FC636F"/>
                </a:solidFill>
                <a:latin typeface="Arial"/>
                <a:cs typeface="Arial"/>
              </a:rPr>
              <a:t>(55,7;12,6)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350" y="1153492"/>
            <a:ext cx="3209925" cy="20942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 dirty="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 dirty="0">
              <a:latin typeface="Arial"/>
              <a:cs typeface="Arial"/>
            </a:endParaRPr>
          </a:p>
          <a:p>
            <a:pPr marL="328930" marR="5080" indent="-204470">
              <a:lnSpc>
                <a:spcPts val="1430"/>
              </a:lnSpc>
              <a:spcBef>
                <a:spcPts val="104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45" dirty="0">
                <a:solidFill>
                  <a:srgbClr val="3C3C39"/>
                </a:solidFill>
                <a:latin typeface="Arial"/>
                <a:cs typeface="Arial"/>
              </a:rPr>
              <a:t>map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20" dirty="0">
                <a:solidFill>
                  <a:srgbClr val="3C3C39"/>
                </a:solidFill>
                <a:latin typeface="Arial"/>
                <a:cs typeface="Arial"/>
              </a:rPr>
              <a:t>with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countries</a:t>
            </a:r>
            <a:r>
              <a:rPr sz="1200" i="1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label </a:t>
            </a:r>
            <a:r>
              <a:rPr sz="1200" spc="125" dirty="0">
                <a:solidFill>
                  <a:srgbClr val="3C3C39"/>
                </a:solidFill>
                <a:latin typeface="Arial"/>
                <a:cs typeface="Arial"/>
              </a:rPr>
              <a:t>them</a:t>
            </a:r>
            <a:endParaRPr sz="1200" dirty="0">
              <a:latin typeface="Arial"/>
              <a:cs typeface="Arial"/>
            </a:endParaRPr>
          </a:p>
          <a:p>
            <a:pPr marL="328930" indent="-202565">
              <a:lnSpc>
                <a:spcPts val="1430"/>
              </a:lnSpc>
              <a:spcBef>
                <a:spcPts val="98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size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should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illustrate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90" dirty="0">
                <a:solidFill>
                  <a:srgbClr val="3C3C39"/>
                </a:solidFill>
                <a:latin typeface="Arial"/>
                <a:cs typeface="Arial"/>
              </a:rPr>
              <a:t>Quantity</a:t>
            </a:r>
            <a:endParaRPr sz="1200" dirty="0">
              <a:latin typeface="Arial"/>
              <a:cs typeface="Arial"/>
            </a:endParaRPr>
          </a:p>
          <a:p>
            <a:pPr marL="328930">
              <a:lnSpc>
                <a:spcPts val="1435"/>
              </a:lnSpc>
            </a:pP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sold</a:t>
            </a:r>
            <a:endParaRPr sz="1200" dirty="0">
              <a:latin typeface="Arial"/>
              <a:cs typeface="Arial"/>
            </a:endParaRPr>
          </a:p>
          <a:p>
            <a:pPr marL="328930" indent="-219710">
              <a:lnSpc>
                <a:spcPts val="1430"/>
              </a:lnSpc>
              <a:spcBef>
                <a:spcPts val="1035"/>
              </a:spcBef>
              <a:buAutoNum type="arabicPeriod" startAt="4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colour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should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illustrate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endParaRPr sz="1200" dirty="0">
              <a:latin typeface="Arial"/>
              <a:cs typeface="Arial"/>
            </a:endParaRPr>
          </a:p>
          <a:p>
            <a:pPr marL="328930">
              <a:lnSpc>
                <a:spcPts val="1435"/>
              </a:lnSpc>
            </a:pPr>
            <a:r>
              <a:rPr sz="1200" i="1" spc="75" dirty="0">
                <a:solidFill>
                  <a:srgbClr val="3C3C39"/>
                </a:solidFill>
                <a:latin typeface="Arial"/>
                <a:cs typeface="Arial"/>
              </a:rPr>
              <a:t>Discount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5" name="object 5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125" dirty="0"/>
              <a:t>Maps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 </a:t>
            </a:r>
            <a:r>
              <a:rPr lang="da-DK" sz="1200" dirty="0"/>
              <a:t>7.1</a:t>
            </a:r>
            <a:r>
              <a:rPr sz="1200" dirty="0"/>
              <a:t>:</a:t>
            </a:r>
            <a:r>
              <a:rPr sz="1200" spc="5" dirty="0"/>
              <a:t> </a:t>
            </a:r>
            <a:r>
              <a:rPr sz="1200" spc="95" dirty="0"/>
              <a:t>Do</a:t>
            </a:r>
            <a:r>
              <a:rPr sz="1200" dirty="0"/>
              <a:t> </a:t>
            </a:r>
            <a:r>
              <a:rPr sz="1200" spc="80" dirty="0"/>
              <a:t>people</a:t>
            </a:r>
            <a:r>
              <a:rPr sz="1200" spc="5" dirty="0"/>
              <a:t> </a:t>
            </a:r>
            <a:r>
              <a:rPr sz="1200" spc="100" dirty="0"/>
              <a:t>buy</a:t>
            </a:r>
            <a:r>
              <a:rPr sz="1200" dirty="0"/>
              <a:t> </a:t>
            </a:r>
            <a:r>
              <a:rPr sz="1200" spc="110" dirty="0"/>
              <a:t>more</a:t>
            </a:r>
            <a:r>
              <a:rPr sz="1200" spc="5" dirty="0"/>
              <a:t> </a:t>
            </a:r>
            <a:r>
              <a:rPr sz="1200" spc="120" dirty="0"/>
              <a:t>when</a:t>
            </a:r>
            <a:r>
              <a:rPr sz="1200" dirty="0"/>
              <a:t> </a:t>
            </a:r>
            <a:r>
              <a:rPr sz="1200" spc="85" dirty="0"/>
              <a:t>discount</a:t>
            </a:r>
            <a:r>
              <a:rPr sz="1200" spc="5" dirty="0"/>
              <a:t> </a:t>
            </a:r>
            <a:r>
              <a:rPr sz="1200" dirty="0"/>
              <a:t>is </a:t>
            </a:r>
            <a:r>
              <a:rPr sz="1200" spc="70" dirty="0"/>
              <a:t>higher?</a:t>
            </a:r>
            <a:endParaRPr sz="1200" dirty="0"/>
          </a:p>
        </p:txBody>
      </p:sp>
      <p:grpSp>
        <p:nvGrpSpPr>
          <p:cNvPr id="9" name="object 9"/>
          <p:cNvGrpSpPr/>
          <p:nvPr/>
        </p:nvGrpSpPr>
        <p:grpSpPr>
          <a:xfrm>
            <a:off x="4638824" y="1254975"/>
            <a:ext cx="3883660" cy="3543935"/>
            <a:chOff x="4638824" y="1254975"/>
            <a:chExt cx="3883660" cy="35439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8824" y="1254975"/>
              <a:ext cx="3883549" cy="3543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974" y="1293075"/>
              <a:ext cx="3769249" cy="3429299"/>
            </a:xfrm>
            <a:prstGeom prst="rect">
              <a:avLst/>
            </a:prstGeom>
          </p:spPr>
        </p:pic>
      </p:grpSp>
      <p:sp>
        <p:nvSpPr>
          <p:cNvPr id="12" name="Tekstfelt 11">
            <a:extLst>
              <a:ext uri="{FF2B5EF4-FFF2-40B4-BE49-F238E27FC236}">
                <a16:creationId xmlns:a16="http://schemas.microsoft.com/office/drawing/2014/main" id="{365CABB3-0DEC-2ED1-DF1D-062A66F327E0}"/>
              </a:ext>
            </a:extLst>
          </p:cNvPr>
          <p:cNvSpPr txBox="1"/>
          <p:nvPr/>
        </p:nvSpPr>
        <p:spPr>
          <a:xfrm>
            <a:off x="381003" y="3486150"/>
            <a:ext cx="3176265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Sæt</a:t>
            </a:r>
            <a:r>
              <a:rPr lang="en-GB" dirty="0"/>
              <a:t> </a:t>
            </a:r>
            <a:r>
              <a:rPr lang="en-GB" dirty="0" err="1"/>
              <a:t>farven</a:t>
            </a:r>
            <a:r>
              <a:rPr lang="en-GB" dirty="0"/>
              <a:t> </a:t>
            </a:r>
            <a:r>
              <a:rPr lang="en-GB" dirty="0" err="1"/>
              <a:t>så</a:t>
            </a:r>
            <a:r>
              <a:rPr lang="en-GB" dirty="0"/>
              <a:t> man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forstå</a:t>
            </a:r>
            <a:r>
              <a:rPr lang="en-GB" dirty="0"/>
              <a:t> at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stor</a:t>
            </a:r>
            <a:r>
              <a:rPr lang="en-GB" dirty="0"/>
              <a:t> rabat </a:t>
            </a:r>
            <a:r>
              <a:rPr lang="en-GB" dirty="0" err="1"/>
              <a:t>ikke</a:t>
            </a:r>
            <a:r>
              <a:rPr lang="en-GB" dirty="0"/>
              <a:t> </a:t>
            </a:r>
            <a:r>
              <a:rPr lang="en-GB" dirty="0" err="1"/>
              <a:t>nødvendigvis</a:t>
            </a:r>
            <a:r>
              <a:rPr lang="en-GB" dirty="0"/>
              <a:t> er </a:t>
            </a:r>
            <a:r>
              <a:rPr lang="en-GB" dirty="0" err="1"/>
              <a:t>godt</a:t>
            </a:r>
            <a:r>
              <a:rPr lang="en-GB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9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00600" y="1733550"/>
            <a:ext cx="4343400" cy="2178801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9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b="1" spc="110" dirty="0">
                <a:solidFill>
                  <a:srgbClr val="3C3C39"/>
                </a:solidFill>
                <a:latin typeface="Arial"/>
                <a:cs typeface="Arial"/>
              </a:rPr>
              <a:t>Introduction</a:t>
            </a:r>
            <a:r>
              <a:rPr sz="1600" b="1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b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b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105" dirty="0">
                <a:solidFill>
                  <a:srgbClr val="3C3C39"/>
                </a:solidFill>
                <a:latin typeface="Arial"/>
                <a:cs typeface="Arial"/>
              </a:rPr>
              <a:t>training</a:t>
            </a:r>
            <a:r>
              <a:rPr sz="1600" b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b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75" dirty="0">
                <a:solidFill>
                  <a:srgbClr val="3C3C39"/>
                </a:solidFill>
                <a:latin typeface="Arial"/>
                <a:cs typeface="Arial"/>
              </a:rPr>
              <a:t>tableau</a:t>
            </a:r>
            <a:endParaRPr sz="1600" b="1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spc="90" dirty="0">
                <a:solidFill>
                  <a:srgbClr val="3C3C39"/>
                </a:solidFill>
                <a:latin typeface="Arial"/>
                <a:cs typeface="Arial"/>
              </a:rPr>
              <a:t>Connect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Basic</a:t>
            </a:r>
            <a:r>
              <a:rPr sz="1600" spc="1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3C3C39"/>
                </a:solidFill>
                <a:latin typeface="Arial"/>
                <a:cs typeface="Arial"/>
              </a:rPr>
              <a:t>visualizations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0" dirty="0">
                <a:solidFill>
                  <a:srgbClr val="3C3C39"/>
                </a:solidFill>
                <a:latin typeface="Arial"/>
                <a:cs typeface="Arial"/>
              </a:rPr>
              <a:t>Filtering,</a:t>
            </a:r>
            <a:r>
              <a:rPr sz="16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3C3C39"/>
                </a:solidFill>
                <a:latin typeface="Arial"/>
                <a:cs typeface="Arial"/>
              </a:rPr>
              <a:t>dates</a:t>
            </a:r>
            <a:r>
              <a:rPr sz="16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3C3C39"/>
                </a:solidFill>
                <a:latin typeface="Arial"/>
                <a:cs typeface="Arial"/>
              </a:rPr>
              <a:t>maps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5" dirty="0">
                <a:solidFill>
                  <a:srgbClr val="3C3C39"/>
                </a:solidFill>
                <a:latin typeface="Arial"/>
                <a:cs typeface="Arial"/>
              </a:rPr>
              <a:t>Dashboards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0" dirty="0">
                <a:solidFill>
                  <a:srgbClr val="3C3C39"/>
                </a:solidFill>
                <a:latin typeface="Arial"/>
                <a:cs typeface="Arial"/>
              </a:rPr>
              <a:t>Recap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3C3C39"/>
                </a:solidFill>
                <a:latin typeface="Arial"/>
                <a:cs typeface="Arial"/>
              </a:rPr>
              <a:t>day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9200" y="939690"/>
            <a:ext cx="21558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355" dirty="0"/>
              <a:t>Agenda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4253194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350" y="1153492"/>
            <a:ext cx="3155315" cy="191325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>
              <a:latin typeface="Arial"/>
              <a:cs typeface="Arial"/>
            </a:endParaRPr>
          </a:p>
          <a:p>
            <a:pPr marL="328930" indent="-204470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ﬁlled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45" dirty="0">
                <a:solidFill>
                  <a:srgbClr val="3C3C39"/>
                </a:solidFill>
                <a:latin typeface="Arial"/>
                <a:cs typeface="Arial"/>
              </a:rPr>
              <a:t>map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on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50" dirty="0">
                <a:solidFill>
                  <a:srgbClr val="3C3C39"/>
                </a:solidFill>
                <a:latin typeface="Arial"/>
                <a:cs typeface="Arial"/>
              </a:rPr>
              <a:t>Countries</a:t>
            </a:r>
            <a:endParaRPr sz="1200">
              <a:latin typeface="Arial"/>
              <a:cs typeface="Arial"/>
            </a:endParaRPr>
          </a:p>
          <a:p>
            <a:pPr marL="201295" marR="565785" indent="-201930" algn="ctr">
              <a:lnSpc>
                <a:spcPts val="1430"/>
              </a:lnSpc>
              <a:spcBef>
                <a:spcPts val="1035"/>
              </a:spcBef>
              <a:buAutoNum type="arabicPeriod"/>
              <a:tabLst>
                <a:tab pos="201930" algn="l"/>
              </a:tabLst>
            </a:pP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Colour</a:t>
            </a:r>
            <a:r>
              <a:rPr sz="12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on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95" dirty="0">
                <a:solidFill>
                  <a:srgbClr val="3C3C39"/>
                </a:solidFill>
                <a:latin typeface="Arial"/>
                <a:cs typeface="Arial"/>
              </a:rPr>
              <a:t>Proﬁt</a:t>
            </a:r>
            <a:r>
              <a:rPr sz="1200" i="1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use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endParaRPr sz="1200">
              <a:latin typeface="Arial"/>
              <a:cs typeface="Arial"/>
            </a:endParaRPr>
          </a:p>
          <a:p>
            <a:pPr marR="553720" algn="ctr">
              <a:lnSpc>
                <a:spcPts val="1430"/>
              </a:lnSpc>
            </a:pPr>
            <a:r>
              <a:rPr sz="1200" i="1" spc="75" dirty="0">
                <a:solidFill>
                  <a:srgbClr val="3C3C39"/>
                </a:solidFill>
                <a:latin typeface="Arial"/>
                <a:cs typeface="Arial"/>
              </a:rPr>
              <a:t>red-</a:t>
            </a:r>
            <a:r>
              <a:rPr sz="1200" i="1" spc="85" dirty="0">
                <a:solidFill>
                  <a:srgbClr val="3C3C39"/>
                </a:solidFill>
                <a:latin typeface="Arial"/>
                <a:cs typeface="Arial"/>
              </a:rPr>
              <a:t>green</a:t>
            </a:r>
            <a:r>
              <a:rPr sz="1200" i="1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85" dirty="0">
                <a:solidFill>
                  <a:srgbClr val="3C3C39"/>
                </a:solidFill>
                <a:latin typeface="Arial"/>
                <a:cs typeface="Arial"/>
              </a:rPr>
              <a:t>diverging</a:t>
            </a:r>
            <a:r>
              <a:rPr sz="1200" i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scale</a:t>
            </a:r>
            <a:endParaRPr sz="1200">
              <a:latin typeface="Arial"/>
              <a:cs typeface="Arial"/>
            </a:endParaRPr>
          </a:p>
          <a:p>
            <a:pPr marL="328930" indent="-219710">
              <a:lnSpc>
                <a:spcPts val="1430"/>
              </a:lnSpc>
              <a:spcBef>
                <a:spcPts val="1035"/>
              </a:spcBef>
              <a:buAutoNum type="arabicPeriod" startAt="4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105" dirty="0">
                <a:solidFill>
                  <a:srgbClr val="3C3C39"/>
                </a:solidFill>
                <a:latin typeface="Arial"/>
                <a:cs typeface="Arial"/>
              </a:rPr>
              <a:t>date</a:t>
            </a:r>
            <a:r>
              <a:rPr sz="1200" i="1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90" dirty="0">
                <a:solidFill>
                  <a:srgbClr val="3C3C39"/>
                </a:solidFill>
                <a:latin typeface="Arial"/>
                <a:cs typeface="Arial"/>
              </a:rPr>
              <a:t>ﬁlter</a:t>
            </a:r>
            <a:r>
              <a:rPr sz="1200" i="1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20" dirty="0">
                <a:solidFill>
                  <a:srgbClr val="3C3C39"/>
                </a:solidFill>
                <a:latin typeface="Arial"/>
                <a:cs typeface="Arial"/>
              </a:rPr>
              <a:t>with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slider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 marR="513080" algn="ctr">
              <a:lnSpc>
                <a:spcPts val="1435"/>
              </a:lnSpc>
            </a:pP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Category</a:t>
            </a:r>
            <a:r>
              <a:rPr sz="1200" i="1" spc="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90" dirty="0">
                <a:solidFill>
                  <a:srgbClr val="3C3C39"/>
                </a:solidFill>
                <a:latin typeface="Arial"/>
                <a:cs typeface="Arial"/>
              </a:rPr>
              <a:t>ﬁlter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drop-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down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5" name="object 5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350" y="305847"/>
            <a:ext cx="6181090" cy="72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0" dirty="0"/>
              <a:t> </a:t>
            </a:r>
            <a:r>
              <a:rPr spc="60" dirty="0"/>
              <a:t>Filter,</a:t>
            </a:r>
            <a:r>
              <a:rPr spc="-40" dirty="0"/>
              <a:t> </a:t>
            </a:r>
            <a:r>
              <a:rPr spc="165" dirty="0"/>
              <a:t>date</a:t>
            </a:r>
            <a:r>
              <a:rPr spc="-40" dirty="0"/>
              <a:t> </a:t>
            </a:r>
            <a:r>
              <a:rPr spc="200" dirty="0"/>
              <a:t>and</a:t>
            </a:r>
            <a:r>
              <a:rPr spc="-35" dirty="0"/>
              <a:t> </a:t>
            </a:r>
            <a:r>
              <a:rPr spc="270" dirty="0"/>
              <a:t>map</a:t>
            </a:r>
          </a:p>
          <a:p>
            <a:pPr marL="12700" marR="5080">
              <a:lnSpc>
                <a:spcPts val="1280"/>
              </a:lnSpc>
              <a:spcBef>
                <a:spcPts val="130"/>
              </a:spcBef>
            </a:pPr>
            <a:r>
              <a:rPr sz="1200" dirty="0"/>
              <a:t>Exercise </a:t>
            </a:r>
            <a:r>
              <a:rPr lang="da-DK" sz="1200" spc="-45" dirty="0"/>
              <a:t>7.2</a:t>
            </a:r>
            <a:r>
              <a:rPr sz="1200" spc="-45" dirty="0"/>
              <a:t>:</a:t>
            </a:r>
            <a:r>
              <a:rPr sz="1200" spc="5" dirty="0"/>
              <a:t> </a:t>
            </a:r>
            <a:r>
              <a:rPr sz="1200" spc="110" dirty="0"/>
              <a:t>Which</a:t>
            </a:r>
            <a:r>
              <a:rPr sz="1200" spc="5" dirty="0"/>
              <a:t> </a:t>
            </a:r>
            <a:r>
              <a:rPr sz="1200" spc="70" dirty="0"/>
              <a:t>countries</a:t>
            </a:r>
            <a:r>
              <a:rPr sz="1200" spc="5" dirty="0"/>
              <a:t> </a:t>
            </a:r>
            <a:r>
              <a:rPr sz="1200" spc="75" dirty="0"/>
              <a:t>generate</a:t>
            </a:r>
            <a:r>
              <a:rPr sz="1200" spc="5" dirty="0"/>
              <a:t> </a:t>
            </a:r>
            <a:r>
              <a:rPr sz="1200" spc="105" dirty="0"/>
              <a:t>the</a:t>
            </a:r>
            <a:r>
              <a:rPr sz="1200" spc="5" dirty="0"/>
              <a:t> </a:t>
            </a:r>
            <a:r>
              <a:rPr sz="1200" spc="85" dirty="0"/>
              <a:t>highest</a:t>
            </a:r>
            <a:r>
              <a:rPr sz="1200" spc="5" dirty="0"/>
              <a:t> </a:t>
            </a:r>
            <a:r>
              <a:rPr sz="1200" spc="120" dirty="0"/>
              <a:t>proﬁt</a:t>
            </a:r>
            <a:r>
              <a:rPr sz="1200" spc="5" dirty="0"/>
              <a:t> </a:t>
            </a:r>
            <a:r>
              <a:rPr sz="1200" spc="110" dirty="0"/>
              <a:t>within</a:t>
            </a:r>
            <a:r>
              <a:rPr sz="1200" spc="5" dirty="0"/>
              <a:t> </a:t>
            </a:r>
            <a:r>
              <a:rPr sz="1200" dirty="0"/>
              <a:t>a</a:t>
            </a:r>
            <a:r>
              <a:rPr sz="1200" spc="5" dirty="0"/>
              <a:t> </a:t>
            </a:r>
            <a:r>
              <a:rPr sz="1200" spc="75" dirty="0"/>
              <a:t>given</a:t>
            </a:r>
            <a:r>
              <a:rPr sz="1200" spc="5" dirty="0"/>
              <a:t> </a:t>
            </a:r>
            <a:r>
              <a:rPr sz="1200" spc="120" dirty="0"/>
              <a:t>time</a:t>
            </a:r>
            <a:r>
              <a:rPr sz="1200" spc="5" dirty="0"/>
              <a:t> </a:t>
            </a:r>
            <a:r>
              <a:rPr sz="1200" spc="70" dirty="0"/>
              <a:t>period </a:t>
            </a:r>
            <a:r>
              <a:rPr sz="1200" spc="100" dirty="0"/>
              <a:t>and</a:t>
            </a:r>
            <a:r>
              <a:rPr sz="1200" spc="-25" dirty="0"/>
              <a:t> </a:t>
            </a:r>
            <a:r>
              <a:rPr sz="1200" spc="60" dirty="0"/>
              <a:t>category?</a:t>
            </a:r>
            <a:endParaRPr sz="1200" dirty="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2712" y="0"/>
            <a:ext cx="882501" cy="8825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432849" y="1368112"/>
            <a:ext cx="4474210" cy="3317875"/>
            <a:chOff x="4432849" y="1368112"/>
            <a:chExt cx="4474210" cy="33178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2849" y="1368112"/>
              <a:ext cx="4473625" cy="33173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9999" y="1406212"/>
              <a:ext cx="4359324" cy="32030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56149" y="1504074"/>
              <a:ext cx="730250" cy="159385"/>
            </a:xfrm>
            <a:custGeom>
              <a:avLst/>
              <a:gdLst/>
              <a:ahLst/>
              <a:cxnLst/>
              <a:rect l="l" t="t" r="r" b="b"/>
              <a:pathLst>
                <a:path w="730250" h="159385">
                  <a:moveTo>
                    <a:pt x="730199" y="159299"/>
                  </a:moveTo>
                  <a:lnTo>
                    <a:pt x="0" y="159299"/>
                  </a:lnTo>
                  <a:lnTo>
                    <a:pt x="0" y="0"/>
                  </a:lnTo>
                  <a:lnTo>
                    <a:pt x="730199" y="0"/>
                  </a:lnTo>
                  <a:lnTo>
                    <a:pt x="730199" y="159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56149" y="1504074"/>
              <a:ext cx="730250" cy="159385"/>
            </a:xfrm>
            <a:custGeom>
              <a:avLst/>
              <a:gdLst/>
              <a:ahLst/>
              <a:cxnLst/>
              <a:rect l="l" t="t" r="r" b="b"/>
              <a:pathLst>
                <a:path w="730250" h="159385">
                  <a:moveTo>
                    <a:pt x="0" y="0"/>
                  </a:moveTo>
                  <a:lnTo>
                    <a:pt x="730199" y="0"/>
                  </a:lnTo>
                  <a:lnTo>
                    <a:pt x="730199" y="159299"/>
                  </a:lnTo>
                  <a:lnTo>
                    <a:pt x="0" y="159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350" y="1153492"/>
            <a:ext cx="2907030" cy="15989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 dirty="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 dirty="0">
              <a:latin typeface="Arial"/>
              <a:cs typeface="Arial"/>
            </a:endParaRPr>
          </a:p>
          <a:p>
            <a:pPr marL="328930" marR="69215" indent="-204470">
              <a:lnSpc>
                <a:spcPts val="1430"/>
              </a:lnSpc>
              <a:spcBef>
                <a:spcPts val="104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table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showing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list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3C3C39"/>
                </a:solidFill>
                <a:latin typeface="Arial"/>
                <a:cs typeface="Arial"/>
              </a:rPr>
              <a:t>all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products</a:t>
            </a:r>
            <a:endParaRPr sz="1200" dirty="0">
              <a:latin typeface="Arial"/>
              <a:cs typeface="Arial"/>
            </a:endParaRPr>
          </a:p>
          <a:p>
            <a:pPr marL="328930" marR="5080" indent="-201930">
              <a:lnSpc>
                <a:spcPts val="1430"/>
              </a:lnSpc>
              <a:spcBef>
                <a:spcPts val="1040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Use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Measure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values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(</a:t>
            </a:r>
            <a:r>
              <a:rPr sz="1200" i="1" spc="55" dirty="0">
                <a:solidFill>
                  <a:srgbClr val="3C3C39"/>
                </a:solidFill>
                <a:latin typeface="Arial"/>
                <a:cs typeface="Arial"/>
              </a:rPr>
              <a:t>Quantity, 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Sales,</a:t>
            </a:r>
            <a:r>
              <a:rPr sz="1200" i="1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lang="da-DK" sz="1200" i="1" spc="85" dirty="0" err="1">
                <a:solidFill>
                  <a:srgbClr val="3C3C39"/>
                </a:solidFill>
                <a:latin typeface="Arial"/>
                <a:cs typeface="Arial"/>
              </a:rPr>
              <a:t>Proﬁt</a:t>
            </a:r>
            <a:r>
              <a:rPr lang="da-DK" sz="1200" i="1" spc="85" dirty="0">
                <a:solidFill>
                  <a:srgbClr val="3C3C39"/>
                </a:solidFill>
                <a:latin typeface="Arial"/>
                <a:cs typeface="Arial"/>
              </a:rPr>
              <a:t> (*and 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Cost</a:t>
            </a:r>
            <a:r>
              <a:rPr sz="1200" i="1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lang="da-DK" sz="1200" i="1" spc="100" dirty="0">
                <a:solidFill>
                  <a:srgbClr val="3C3C39"/>
                </a:solidFill>
                <a:latin typeface="Arial"/>
                <a:cs typeface="Arial"/>
              </a:rPr>
              <a:t>))</a:t>
            </a:r>
            <a:endParaRPr sz="1200" i="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349" y="4429754"/>
            <a:ext cx="247204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65" dirty="0">
                <a:solidFill>
                  <a:srgbClr val="3C3C39"/>
                </a:solidFill>
                <a:latin typeface="Arial"/>
                <a:cs typeface="Arial"/>
              </a:rPr>
              <a:t>(*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Hint: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Use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Show</a:t>
            </a:r>
            <a:r>
              <a:rPr sz="1200" i="1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130" dirty="0">
                <a:solidFill>
                  <a:srgbClr val="3C3C39"/>
                </a:solidFill>
                <a:latin typeface="Arial"/>
                <a:cs typeface="Arial"/>
              </a:rPr>
              <a:t>me</a:t>
            </a:r>
            <a:r>
              <a:rPr lang="da-DK" sz="1200" i="1" spc="130" dirty="0">
                <a:solidFill>
                  <a:srgbClr val="3C3C39"/>
                </a:solidFill>
                <a:latin typeface="Arial"/>
                <a:cs typeface="Arial"/>
              </a:rPr>
              <a:t>)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50" dirty="0"/>
              <a:t>Table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</a:t>
            </a:r>
            <a:r>
              <a:rPr sz="1200" spc="45" dirty="0"/>
              <a:t> </a:t>
            </a:r>
            <a:r>
              <a:rPr sz="1200" dirty="0"/>
              <a:t>8:</a:t>
            </a:r>
            <a:r>
              <a:rPr sz="1200" spc="50" dirty="0"/>
              <a:t> </a:t>
            </a:r>
            <a:r>
              <a:rPr sz="1200" dirty="0"/>
              <a:t>Create</a:t>
            </a:r>
            <a:r>
              <a:rPr sz="1200" spc="45" dirty="0"/>
              <a:t> </a:t>
            </a:r>
            <a:r>
              <a:rPr sz="1200" dirty="0"/>
              <a:t>a</a:t>
            </a:r>
            <a:r>
              <a:rPr sz="1200" spc="50" dirty="0"/>
              <a:t> </a:t>
            </a:r>
            <a:r>
              <a:rPr sz="1200" spc="75" dirty="0"/>
              <a:t>table</a:t>
            </a:r>
            <a:r>
              <a:rPr sz="1200" spc="50" dirty="0"/>
              <a:t> </a:t>
            </a:r>
            <a:r>
              <a:rPr sz="1200" spc="120" dirty="0"/>
              <a:t>with</a:t>
            </a:r>
            <a:r>
              <a:rPr sz="1200" spc="45" dirty="0"/>
              <a:t> </a:t>
            </a:r>
            <a:r>
              <a:rPr sz="1200" spc="105" dirty="0"/>
              <a:t>multiple</a:t>
            </a:r>
            <a:r>
              <a:rPr sz="1200" spc="50" dirty="0"/>
              <a:t> measures</a:t>
            </a:r>
            <a:endParaRPr sz="1200"/>
          </a:p>
        </p:txBody>
      </p:sp>
      <p:grpSp>
        <p:nvGrpSpPr>
          <p:cNvPr id="10" name="object 10"/>
          <p:cNvGrpSpPr/>
          <p:nvPr/>
        </p:nvGrpSpPr>
        <p:grpSpPr>
          <a:xfrm>
            <a:off x="5042450" y="1398325"/>
            <a:ext cx="3264535" cy="3353435"/>
            <a:chOff x="5042450" y="1398325"/>
            <a:chExt cx="3264535" cy="335343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2450" y="1398325"/>
              <a:ext cx="3264050" cy="33532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9600" y="1436425"/>
              <a:ext cx="3149750" cy="3238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068EFD-3205-5B9C-76DD-7CBF3ABCC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1573F1E-45A2-3FE8-8D4A-8FB092D6D0D0}"/>
              </a:ext>
            </a:extLst>
          </p:cNvPr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77C8F34-8864-8C12-594E-4D7919217887}"/>
              </a:ext>
            </a:extLst>
          </p:cNvPr>
          <p:cNvSpPr txBox="1"/>
          <p:nvPr/>
        </p:nvSpPr>
        <p:spPr>
          <a:xfrm>
            <a:off x="347350" y="1153492"/>
            <a:ext cx="2907030" cy="10945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 dirty="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 dirty="0">
              <a:latin typeface="Arial"/>
              <a:cs typeface="Arial"/>
            </a:endParaRPr>
          </a:p>
          <a:p>
            <a:pPr marL="328930" marR="69215" indent="-204470">
              <a:lnSpc>
                <a:spcPts val="1430"/>
              </a:lnSpc>
              <a:spcBef>
                <a:spcPts val="104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table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showing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list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3C3C39"/>
                </a:solidFill>
                <a:latin typeface="Arial"/>
                <a:cs typeface="Arial"/>
              </a:rPr>
              <a:t>all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products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E2C2564-62A6-A266-7C31-80B39C831F6F}"/>
              </a:ext>
            </a:extLst>
          </p:cNvPr>
          <p:cNvSpPr txBox="1"/>
          <p:nvPr/>
        </p:nvSpPr>
        <p:spPr>
          <a:xfrm>
            <a:off x="347349" y="4429754"/>
            <a:ext cx="247204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200" spc="65" dirty="0">
                <a:solidFill>
                  <a:srgbClr val="3C3C39"/>
                </a:solidFill>
                <a:latin typeface="Arial"/>
                <a:cs typeface="Arial"/>
              </a:rPr>
              <a:t>(*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Hint: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Use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Show</a:t>
            </a:r>
            <a:r>
              <a:rPr sz="1200" i="1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130" dirty="0">
                <a:solidFill>
                  <a:srgbClr val="3C3C39"/>
                </a:solidFill>
                <a:latin typeface="Arial"/>
                <a:cs typeface="Arial"/>
              </a:rPr>
              <a:t>me</a:t>
            </a:r>
            <a:r>
              <a:rPr lang="da-DK" sz="1200" i="1" spc="130" dirty="0">
                <a:solidFill>
                  <a:srgbClr val="3C3C39"/>
                </a:solidFill>
                <a:latin typeface="Arial"/>
                <a:cs typeface="Arial"/>
              </a:rPr>
              <a:t>)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51F7C326-692A-70DC-9689-3E10B418A79D}"/>
              </a:ext>
            </a:extLst>
          </p:cNvPr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81E7915-C635-7F6F-8EE7-2D28CC3D4199}"/>
                </a:ext>
              </a:extLst>
            </p:cNvPr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2BD0E9B-7776-E505-5316-E255EA4D8DF0}"/>
                </a:ext>
              </a:extLst>
            </p:cNvPr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423AE3AB-4307-494C-8665-7BE9FB6DC17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F6994846-1615-ED65-07F4-2C3C4A4D6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50" dirty="0"/>
              <a:t>Table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</a:t>
            </a:r>
            <a:r>
              <a:rPr sz="1200" spc="45" dirty="0"/>
              <a:t> </a:t>
            </a:r>
            <a:r>
              <a:rPr sz="1200" dirty="0"/>
              <a:t>8:</a:t>
            </a:r>
            <a:r>
              <a:rPr sz="1200" spc="50" dirty="0"/>
              <a:t> </a:t>
            </a:r>
            <a:r>
              <a:rPr sz="1200" dirty="0"/>
              <a:t>Create</a:t>
            </a:r>
            <a:r>
              <a:rPr sz="1200" spc="45" dirty="0"/>
              <a:t> </a:t>
            </a:r>
            <a:r>
              <a:rPr sz="1200" dirty="0"/>
              <a:t>a</a:t>
            </a:r>
            <a:r>
              <a:rPr sz="1200" spc="50" dirty="0"/>
              <a:t> </a:t>
            </a:r>
            <a:r>
              <a:rPr sz="1200" spc="75" dirty="0"/>
              <a:t>table</a:t>
            </a:r>
            <a:r>
              <a:rPr sz="1200" spc="50" dirty="0"/>
              <a:t> </a:t>
            </a:r>
            <a:r>
              <a:rPr sz="1200" spc="120" dirty="0"/>
              <a:t>with</a:t>
            </a:r>
            <a:r>
              <a:rPr sz="1200" spc="45" dirty="0"/>
              <a:t> </a:t>
            </a:r>
            <a:r>
              <a:rPr sz="1200" spc="105" dirty="0"/>
              <a:t>multiple</a:t>
            </a:r>
            <a:r>
              <a:rPr sz="1200" spc="50" dirty="0"/>
              <a:t> measures</a:t>
            </a:r>
            <a:endParaRPr sz="1200"/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3E47134E-7722-5CD5-76D8-A05A4C1E30FD}"/>
              </a:ext>
            </a:extLst>
          </p:cNvPr>
          <p:cNvGrpSpPr/>
          <p:nvPr/>
        </p:nvGrpSpPr>
        <p:grpSpPr>
          <a:xfrm>
            <a:off x="5042450" y="1398325"/>
            <a:ext cx="3264535" cy="3353435"/>
            <a:chOff x="5042450" y="1398325"/>
            <a:chExt cx="3264535" cy="3353435"/>
          </a:xfrm>
        </p:grpSpPr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0B179C84-C710-7561-251B-39397A2AD56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2450" y="1398325"/>
              <a:ext cx="3264050" cy="3353250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0E293960-922F-98B5-DB8A-6D4FF7463F8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9600" y="1436425"/>
              <a:ext cx="3149750" cy="323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983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42FC1-4704-8FEA-4A6C-ECC82C803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F60D63-6F8B-BA41-4CD6-CA101D3F63F3}"/>
              </a:ext>
            </a:extLst>
          </p:cNvPr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5888735-07EF-5C8B-87DB-35484361165B}"/>
              </a:ext>
            </a:extLst>
          </p:cNvPr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3C67A75-9A6A-ED4C-F83C-7814F4ADF7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70448"/>
            <a:ext cx="83058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4200" spc="355" dirty="0"/>
              <a:t>Interface – </a:t>
            </a:r>
            <a:r>
              <a:rPr lang="da-DK" sz="4200" spc="355" dirty="0" err="1"/>
              <a:t>Create</a:t>
            </a:r>
            <a:r>
              <a:rPr lang="da-DK" sz="4200" spc="355" dirty="0"/>
              <a:t> Dashboard</a:t>
            </a:r>
            <a:endParaRPr sz="4200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FC384B1-34F7-18F7-1983-42FB4A5B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4" y="1276350"/>
            <a:ext cx="6287092" cy="31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48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93B79-97F7-9818-B63E-1AC2D7DE6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09EE929-2285-86F8-9F84-EC8DE4C0282D}"/>
              </a:ext>
            </a:extLst>
          </p:cNvPr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7EDE9F9-9785-3D4B-78C8-CADE361176DA}"/>
              </a:ext>
            </a:extLst>
          </p:cNvPr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4F525FA-E1AA-CF72-09A9-E20CE42F9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170448"/>
            <a:ext cx="83058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4200" spc="355" dirty="0"/>
              <a:t>Interface – Dashboard</a:t>
            </a:r>
            <a:endParaRPr sz="42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036F3CC-32F8-D6D6-2ECE-7B5AEDEC8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200150"/>
            <a:ext cx="7048500" cy="35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17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350" y="1153492"/>
            <a:ext cx="3107690" cy="30467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 dirty="0">
              <a:latin typeface="Arial"/>
              <a:cs typeface="Arial"/>
            </a:endParaRPr>
          </a:p>
          <a:p>
            <a:pPr marL="328930" marR="5080" indent="-170815">
              <a:lnSpc>
                <a:spcPct val="101000"/>
              </a:lnSpc>
              <a:spcBef>
                <a:spcPts val="680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Use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sheets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you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have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created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and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drag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45" dirty="0">
                <a:solidFill>
                  <a:srgbClr val="3C3C39"/>
                </a:solidFill>
                <a:latin typeface="Arial"/>
                <a:cs typeface="Arial"/>
              </a:rPr>
              <a:t>them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into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your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dashboard</a:t>
            </a:r>
            <a:endParaRPr sz="1200" dirty="0">
              <a:latin typeface="Arial"/>
              <a:cs typeface="Arial"/>
            </a:endParaRPr>
          </a:p>
          <a:p>
            <a:pPr marL="927100" lvl="1" indent="-320675">
              <a:lnSpc>
                <a:spcPct val="100000"/>
              </a:lnSpc>
              <a:spcBef>
                <a:spcPts val="1035"/>
              </a:spcBef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sz="1200" i="1" spc="95" dirty="0">
                <a:solidFill>
                  <a:srgbClr val="3C3C39"/>
                </a:solidFill>
                <a:latin typeface="Arial"/>
                <a:cs typeface="Arial"/>
              </a:rPr>
              <a:t>Proﬁt</a:t>
            </a:r>
            <a:r>
              <a:rPr sz="1200" i="1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across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countries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(map)</a:t>
            </a:r>
            <a:endParaRPr sz="1200" dirty="0">
              <a:latin typeface="Arial"/>
              <a:cs typeface="Arial"/>
            </a:endParaRPr>
          </a:p>
          <a:p>
            <a:pPr marL="927100" lvl="1" indent="-320675">
              <a:lnSpc>
                <a:spcPts val="1430"/>
              </a:lnSpc>
              <a:spcBef>
                <a:spcPts val="1035"/>
              </a:spcBef>
              <a:buChar char="●"/>
              <a:tabLst>
                <a:tab pos="926465" algn="l"/>
                <a:tab pos="927100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across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Category</a:t>
            </a:r>
            <a:r>
              <a:rPr sz="1200" i="1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endParaRPr sz="1200" dirty="0">
              <a:latin typeface="Arial"/>
              <a:cs typeface="Arial"/>
            </a:endParaRPr>
          </a:p>
          <a:p>
            <a:pPr marL="927100">
              <a:lnSpc>
                <a:spcPts val="1435"/>
              </a:lnSpc>
            </a:pP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Sub-</a:t>
            </a:r>
            <a:r>
              <a:rPr sz="1200" i="1" spc="85" dirty="0">
                <a:solidFill>
                  <a:srgbClr val="3C3C39"/>
                </a:solidFill>
                <a:latin typeface="Arial"/>
                <a:cs typeface="Arial"/>
              </a:rPr>
              <a:t>category</a:t>
            </a:r>
            <a:r>
              <a:rPr sz="1200" i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(bar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chart)</a:t>
            </a:r>
            <a:endParaRPr sz="1200" dirty="0">
              <a:latin typeface="Arial"/>
              <a:cs typeface="Arial"/>
            </a:endParaRPr>
          </a:p>
          <a:p>
            <a:pPr marL="927100" lvl="1" indent="-320675">
              <a:lnSpc>
                <a:spcPct val="100000"/>
              </a:lnSpc>
              <a:spcBef>
                <a:spcPts val="1035"/>
              </a:spcBef>
              <a:buChar char="●"/>
              <a:tabLst>
                <a:tab pos="926465" algn="l"/>
                <a:tab pos="927100" algn="l"/>
              </a:tabLst>
            </a:pP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r>
              <a:rPr sz="1200" i="1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over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25" dirty="0">
                <a:solidFill>
                  <a:srgbClr val="3C3C39"/>
                </a:solidFill>
                <a:latin typeface="Arial"/>
                <a:cs typeface="Arial"/>
              </a:rPr>
              <a:t>time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(line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chart)</a:t>
            </a:r>
            <a:endParaRPr sz="1200" dirty="0">
              <a:latin typeface="Arial"/>
              <a:cs typeface="Arial"/>
            </a:endParaRPr>
          </a:p>
          <a:p>
            <a:pPr marL="927100" lvl="1" indent="-320675">
              <a:lnSpc>
                <a:spcPct val="100000"/>
              </a:lnSpc>
              <a:spcBef>
                <a:spcPts val="1035"/>
              </a:spcBef>
              <a:buChar char="●"/>
              <a:tabLst>
                <a:tab pos="926465" algn="l"/>
                <a:tab pos="927100" algn="l"/>
              </a:tabLst>
            </a:pP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Product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list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(table)</a:t>
            </a:r>
            <a:endParaRPr sz="1200" dirty="0">
              <a:latin typeface="Arial"/>
              <a:cs typeface="Arial"/>
            </a:endParaRPr>
          </a:p>
          <a:p>
            <a:pPr marL="328930" indent="-204470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1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1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title</a:t>
            </a:r>
            <a:r>
              <a:rPr sz="1200" spc="1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(font:</a:t>
            </a:r>
            <a:r>
              <a:rPr sz="1200" spc="1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Avenir)</a:t>
            </a:r>
            <a:endParaRPr sz="1200" dirty="0">
              <a:latin typeface="Arial"/>
              <a:cs typeface="Arial"/>
            </a:endParaRPr>
          </a:p>
          <a:p>
            <a:pPr marL="328930" marR="402590" indent="-201930">
              <a:lnSpc>
                <a:spcPts val="1430"/>
              </a:lnSpc>
              <a:spcBef>
                <a:spcPts val="1090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Place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all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ﬁlters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legends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in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3C3C39"/>
                </a:solidFill>
                <a:latin typeface="Arial"/>
                <a:cs typeface="Arial"/>
              </a:rPr>
              <a:t>a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container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5" name="object 5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135" dirty="0"/>
              <a:t>Dashboard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</a:t>
            </a:r>
            <a:r>
              <a:rPr sz="1200" spc="45" dirty="0"/>
              <a:t> </a:t>
            </a:r>
            <a:r>
              <a:rPr sz="1200" dirty="0"/>
              <a:t>9:</a:t>
            </a:r>
            <a:r>
              <a:rPr sz="1200" spc="45" dirty="0"/>
              <a:t> </a:t>
            </a:r>
            <a:r>
              <a:rPr sz="1200" dirty="0"/>
              <a:t>Create</a:t>
            </a:r>
            <a:r>
              <a:rPr sz="1200" spc="45" dirty="0"/>
              <a:t> </a:t>
            </a:r>
            <a:r>
              <a:rPr sz="1200" spc="70" dirty="0"/>
              <a:t>your</a:t>
            </a:r>
            <a:r>
              <a:rPr sz="1200" spc="45" dirty="0"/>
              <a:t> </a:t>
            </a:r>
            <a:r>
              <a:rPr sz="1200" spc="120" dirty="0"/>
              <a:t>own</a:t>
            </a:r>
            <a:r>
              <a:rPr sz="1200" spc="50" dirty="0"/>
              <a:t> </a:t>
            </a:r>
            <a:r>
              <a:rPr sz="1200" dirty="0"/>
              <a:t>sales</a:t>
            </a:r>
            <a:r>
              <a:rPr sz="1200" spc="45" dirty="0"/>
              <a:t> </a:t>
            </a:r>
            <a:r>
              <a:rPr sz="1200" spc="60" dirty="0"/>
              <a:t>superstore</a:t>
            </a:r>
            <a:r>
              <a:rPr sz="1200" spc="45" dirty="0"/>
              <a:t> </a:t>
            </a:r>
            <a:r>
              <a:rPr sz="1200" spc="65" dirty="0"/>
              <a:t>dashboard</a:t>
            </a:r>
            <a:endParaRPr sz="1200" dirty="0"/>
          </a:p>
        </p:txBody>
      </p:sp>
      <p:grpSp>
        <p:nvGrpSpPr>
          <p:cNvPr id="9" name="object 9"/>
          <p:cNvGrpSpPr/>
          <p:nvPr/>
        </p:nvGrpSpPr>
        <p:grpSpPr>
          <a:xfrm>
            <a:off x="4413975" y="1295800"/>
            <a:ext cx="4479290" cy="3519170"/>
            <a:chOff x="4413975" y="1295800"/>
            <a:chExt cx="4479290" cy="351917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3975" y="1295800"/>
              <a:ext cx="4478802" cy="35191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125" y="1333900"/>
              <a:ext cx="4364501" cy="3404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350" y="1153492"/>
            <a:ext cx="3141345" cy="18656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 dirty="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 dirty="0">
              <a:latin typeface="Arial"/>
              <a:cs typeface="Arial"/>
            </a:endParaRPr>
          </a:p>
          <a:p>
            <a:pPr marL="328930" indent="-204470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329565" algn="l"/>
              </a:tabLst>
            </a:pP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Show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over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continuous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months</a:t>
            </a:r>
            <a:endParaRPr sz="1200" dirty="0">
              <a:latin typeface="Arial"/>
              <a:cs typeface="Arial"/>
            </a:endParaRPr>
          </a:p>
          <a:p>
            <a:pPr marL="328930" indent="-202565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329565" algn="l"/>
              </a:tabLst>
            </a:pP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same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graph,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add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95" dirty="0">
                <a:solidFill>
                  <a:srgbClr val="3C3C39"/>
                </a:solidFill>
                <a:latin typeface="Arial"/>
                <a:cs typeface="Arial"/>
              </a:rPr>
              <a:t>Proﬁt</a:t>
            </a:r>
            <a:r>
              <a:rPr sz="1200" i="1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rows</a:t>
            </a:r>
            <a:endParaRPr sz="1200" dirty="0">
              <a:latin typeface="Arial"/>
              <a:cs typeface="Arial"/>
            </a:endParaRPr>
          </a:p>
          <a:p>
            <a:pPr marL="328930" indent="-219710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dual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axis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synchronize</a:t>
            </a:r>
            <a:endParaRPr sz="1200" dirty="0">
              <a:latin typeface="Arial"/>
              <a:cs typeface="Arial"/>
            </a:endParaRPr>
          </a:p>
          <a:p>
            <a:pPr marL="328930" indent="-202565">
              <a:lnSpc>
                <a:spcPct val="100000"/>
              </a:lnSpc>
              <a:spcBef>
                <a:spcPts val="103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Format</a:t>
            </a:r>
            <a:r>
              <a:rPr sz="12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chart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type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adjust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colours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5" name="object 5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30" dirty="0"/>
              <a:t> </a:t>
            </a:r>
            <a:r>
              <a:rPr spc="180" dirty="0"/>
              <a:t>Multiple</a:t>
            </a:r>
            <a:r>
              <a:rPr spc="-25" dirty="0"/>
              <a:t> </a:t>
            </a:r>
            <a:r>
              <a:rPr spc="145" dirty="0"/>
              <a:t>ﬁelds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</a:t>
            </a:r>
            <a:r>
              <a:rPr lang="da-DK" sz="1200" dirty="0"/>
              <a:t> 8</a:t>
            </a:r>
            <a:r>
              <a:rPr sz="1200" dirty="0"/>
              <a:t>:</a:t>
            </a:r>
            <a:r>
              <a:rPr sz="1200" spc="20" dirty="0"/>
              <a:t> </a:t>
            </a:r>
            <a:r>
              <a:rPr sz="1200" dirty="0"/>
              <a:t>Is</a:t>
            </a:r>
            <a:r>
              <a:rPr sz="1200" spc="20" dirty="0"/>
              <a:t> </a:t>
            </a:r>
            <a:r>
              <a:rPr sz="1200" spc="105" dirty="0"/>
              <a:t>the</a:t>
            </a:r>
            <a:r>
              <a:rPr sz="1200" spc="20" dirty="0"/>
              <a:t> </a:t>
            </a:r>
            <a:r>
              <a:rPr sz="1200" spc="120" dirty="0"/>
              <a:t>proﬁt</a:t>
            </a:r>
            <a:r>
              <a:rPr sz="1200" spc="20" dirty="0"/>
              <a:t> </a:t>
            </a:r>
            <a:r>
              <a:rPr sz="1200" spc="70" dirty="0"/>
              <a:t>driven</a:t>
            </a:r>
            <a:r>
              <a:rPr sz="1200" spc="20" dirty="0"/>
              <a:t> </a:t>
            </a:r>
            <a:r>
              <a:rPr sz="1200" spc="75" dirty="0"/>
              <a:t>by</a:t>
            </a:r>
            <a:r>
              <a:rPr sz="1200" spc="25" dirty="0"/>
              <a:t> </a:t>
            </a:r>
            <a:r>
              <a:rPr sz="1200" dirty="0"/>
              <a:t>sales</a:t>
            </a:r>
            <a:r>
              <a:rPr sz="1200" spc="20" dirty="0"/>
              <a:t> </a:t>
            </a:r>
            <a:r>
              <a:rPr sz="1200" dirty="0"/>
              <a:t>over</a:t>
            </a:r>
            <a:r>
              <a:rPr sz="1200" spc="20" dirty="0"/>
              <a:t> </a:t>
            </a:r>
            <a:r>
              <a:rPr sz="1200" spc="75" dirty="0"/>
              <a:t>time?</a:t>
            </a:r>
            <a:endParaRPr sz="1200" dirty="0"/>
          </a:p>
        </p:txBody>
      </p:sp>
      <p:grpSp>
        <p:nvGrpSpPr>
          <p:cNvPr id="9" name="object 9"/>
          <p:cNvGrpSpPr/>
          <p:nvPr/>
        </p:nvGrpSpPr>
        <p:grpSpPr>
          <a:xfrm>
            <a:off x="4430030" y="1684482"/>
            <a:ext cx="4450080" cy="2367280"/>
            <a:chOff x="4430030" y="1684482"/>
            <a:chExt cx="4450080" cy="23672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0030" y="1684482"/>
              <a:ext cx="4449660" cy="2367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7180" y="1722582"/>
              <a:ext cx="4335359" cy="22527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9575" y="2014574"/>
              <a:ext cx="381524" cy="216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D7294-3F54-7651-D943-7144490D7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>
            <a:extLst>
              <a:ext uri="{FF2B5EF4-FFF2-40B4-BE49-F238E27FC236}">
                <a16:creationId xmlns:a16="http://schemas.microsoft.com/office/drawing/2014/main" id="{46FAC715-31FD-3A45-BDF7-11D64BC4D867}"/>
              </a:ext>
            </a:extLst>
          </p:cNvPr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3795686-E043-A2DF-F432-6D1162D19B69}"/>
                </a:ext>
              </a:extLst>
            </p:cNvPr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F2C10B9-50D9-11AB-3B38-1BADB6841558}"/>
                </a:ext>
              </a:extLst>
            </p:cNvPr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F3E74514-0269-8C98-47EA-AE6B10A1A9C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644CDEC6-AA88-0D6E-5DDD-0274401C9A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50" dirty="0"/>
              <a:t>Table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</a:t>
            </a:r>
            <a:r>
              <a:rPr sz="1200" spc="45" dirty="0"/>
              <a:t> </a:t>
            </a:r>
            <a:r>
              <a:rPr lang="da-DK" sz="1200" spc="45" dirty="0"/>
              <a:t>9.1</a:t>
            </a:r>
            <a:r>
              <a:rPr sz="1200" dirty="0"/>
              <a:t>:</a:t>
            </a:r>
            <a:r>
              <a:rPr sz="1200" spc="50" dirty="0"/>
              <a:t> </a:t>
            </a:r>
            <a:r>
              <a:rPr lang="da-DK" sz="1200" spc="50" dirty="0" err="1"/>
              <a:t>Rec</a:t>
            </a:r>
            <a:r>
              <a:rPr lang="da-DK" sz="1200" dirty="0" err="1"/>
              <a:t>reate</a:t>
            </a:r>
            <a:r>
              <a:rPr lang="da-DK" sz="1200" dirty="0"/>
              <a:t> 3 </a:t>
            </a:r>
            <a:r>
              <a:rPr lang="da-DK" sz="1200" dirty="0" err="1"/>
              <a:t>visualisations</a:t>
            </a:r>
            <a:r>
              <a:rPr lang="da-DK" sz="1200" dirty="0"/>
              <a:t> </a:t>
            </a:r>
            <a:r>
              <a:rPr lang="da-DK" sz="1200" dirty="0" err="1"/>
              <a:t>you</a:t>
            </a:r>
            <a:r>
              <a:rPr lang="da-DK" sz="1200" dirty="0"/>
              <a:t> have made </a:t>
            </a:r>
            <a:r>
              <a:rPr lang="da-DK" sz="1200" dirty="0" err="1"/>
              <a:t>before</a:t>
            </a:r>
            <a:endParaRPr sz="1200" dirty="0"/>
          </a:p>
        </p:txBody>
      </p:sp>
      <p:pic>
        <p:nvPicPr>
          <p:cNvPr id="14" name="Picture 13" descr="A notebook with writing on it&#10;&#10;Description automatically generated">
            <a:extLst>
              <a:ext uri="{FF2B5EF4-FFF2-40B4-BE49-F238E27FC236}">
                <a16:creationId xmlns:a16="http://schemas.microsoft.com/office/drawing/2014/main" id="{BCCB7752-5C86-659C-801D-2326FBC84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6" t="2769"/>
          <a:stretch/>
        </p:blipFill>
        <p:spPr>
          <a:xfrm rot="5400000">
            <a:off x="3699316" y="986153"/>
            <a:ext cx="2506953" cy="2597785"/>
          </a:xfrm>
          <a:prstGeom prst="rect">
            <a:avLst/>
          </a:prstGeom>
        </p:spPr>
      </p:pic>
      <p:pic>
        <p:nvPicPr>
          <p:cNvPr id="16" name="Picture 15" descr="A notebook with graph and numbers on it&#10;&#10;Description automatically generated">
            <a:extLst>
              <a:ext uri="{FF2B5EF4-FFF2-40B4-BE49-F238E27FC236}">
                <a16:creationId xmlns:a16="http://schemas.microsoft.com/office/drawing/2014/main" id="{92829368-CC87-067C-4666-D489C9218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3" r="8695"/>
          <a:stretch/>
        </p:blipFill>
        <p:spPr>
          <a:xfrm>
            <a:off x="347350" y="1261463"/>
            <a:ext cx="3223614" cy="1620203"/>
          </a:xfrm>
          <a:prstGeom prst="rect">
            <a:avLst/>
          </a:prstGeom>
        </p:spPr>
      </p:pic>
      <p:pic>
        <p:nvPicPr>
          <p:cNvPr id="18" name="Picture 17" descr="A white paper with blue writing on it&#10;&#10;Description automatically generated">
            <a:extLst>
              <a:ext uri="{FF2B5EF4-FFF2-40B4-BE49-F238E27FC236}">
                <a16:creationId xmlns:a16="http://schemas.microsoft.com/office/drawing/2014/main" id="{20AC2C6D-A83A-8950-6065-84BADDAEF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10873" r="15362" b="21177"/>
          <a:stretch/>
        </p:blipFill>
        <p:spPr>
          <a:xfrm>
            <a:off x="3395966" y="3294938"/>
            <a:ext cx="1981201" cy="1396719"/>
          </a:xfrm>
          <a:prstGeom prst="rect">
            <a:avLst/>
          </a:prstGeom>
        </p:spPr>
      </p:pic>
      <p:pic>
        <p:nvPicPr>
          <p:cNvPr id="22" name="Picture 21" descr="Graph paper with a pie chart and a diagram&#10;&#10;Description automatically generated">
            <a:extLst>
              <a:ext uri="{FF2B5EF4-FFF2-40B4-BE49-F238E27FC236}">
                <a16:creationId xmlns:a16="http://schemas.microsoft.com/office/drawing/2014/main" id="{B65A5514-31AF-6900-4CE1-B3F7D24BA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8" t="16884" b="10001"/>
          <a:stretch/>
        </p:blipFill>
        <p:spPr>
          <a:xfrm>
            <a:off x="199529" y="3181350"/>
            <a:ext cx="3113501" cy="1849942"/>
          </a:xfrm>
          <a:prstGeom prst="rect">
            <a:avLst/>
          </a:prstGeom>
        </p:spPr>
      </p:pic>
      <p:pic>
        <p:nvPicPr>
          <p:cNvPr id="24" name="Picture 23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2F94A78C-3C1F-9883-3FE5-6A37FB32D8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6" t="1124" b="3990"/>
          <a:stretch/>
        </p:blipFill>
        <p:spPr>
          <a:xfrm rot="5400000">
            <a:off x="6214680" y="1132075"/>
            <a:ext cx="2766172" cy="2209800"/>
          </a:xfrm>
          <a:prstGeom prst="rect">
            <a:avLst/>
          </a:prstGeom>
        </p:spPr>
      </p:pic>
      <p:pic>
        <p:nvPicPr>
          <p:cNvPr id="20" name="Picture 19" descr="A graph on a white paper&#10;&#10;Description automatically generated">
            <a:extLst>
              <a:ext uri="{FF2B5EF4-FFF2-40B4-BE49-F238E27FC236}">
                <a16:creationId xmlns:a16="http://schemas.microsoft.com/office/drawing/2014/main" id="{832ED4FA-D4EC-3CAA-825E-8445AD3E4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2721" r="5843" b="26531"/>
          <a:stretch/>
        </p:blipFill>
        <p:spPr>
          <a:xfrm>
            <a:off x="5605118" y="3028801"/>
            <a:ext cx="3352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49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9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00600" y="1733550"/>
            <a:ext cx="4343400" cy="2540438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9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Introduction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3C3C39"/>
                </a:solidFill>
                <a:latin typeface="Arial"/>
                <a:cs typeface="Arial"/>
              </a:rPr>
              <a:t>training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3C3C39"/>
                </a:solidFill>
                <a:latin typeface="Arial"/>
                <a:cs typeface="Arial"/>
              </a:rPr>
              <a:t>tableau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spc="90" dirty="0">
                <a:solidFill>
                  <a:srgbClr val="3C3C39"/>
                </a:solidFill>
                <a:latin typeface="Arial"/>
                <a:cs typeface="Arial"/>
              </a:rPr>
              <a:t>Connect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Basic</a:t>
            </a:r>
            <a:r>
              <a:rPr sz="1600" spc="1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3C3C39"/>
                </a:solidFill>
                <a:latin typeface="Arial"/>
                <a:cs typeface="Arial"/>
              </a:rPr>
              <a:t>visualizations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0" dirty="0">
                <a:solidFill>
                  <a:srgbClr val="3C3C39"/>
                </a:solidFill>
                <a:latin typeface="Arial"/>
                <a:cs typeface="Arial"/>
              </a:rPr>
              <a:t>Filtering,</a:t>
            </a:r>
            <a:r>
              <a:rPr sz="16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3C3C39"/>
                </a:solidFill>
                <a:latin typeface="Arial"/>
                <a:cs typeface="Arial"/>
              </a:rPr>
              <a:t>dates</a:t>
            </a:r>
            <a:r>
              <a:rPr sz="16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3C3C39"/>
                </a:solidFill>
                <a:latin typeface="Arial"/>
                <a:cs typeface="Arial"/>
              </a:rPr>
              <a:t>maps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5" dirty="0">
                <a:solidFill>
                  <a:srgbClr val="3C3C39"/>
                </a:solidFill>
                <a:latin typeface="Arial"/>
                <a:cs typeface="Arial"/>
              </a:rPr>
              <a:t>Dashboards</a:t>
            </a:r>
            <a:endParaRPr lang="da-DK" sz="1600" spc="65" dirty="0">
              <a:solidFill>
                <a:srgbClr val="3C3C39"/>
              </a:solidFill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lang="da-DK" sz="1600" b="1" spc="65" dirty="0">
                <a:solidFill>
                  <a:srgbClr val="3C3C39"/>
                </a:solidFill>
                <a:latin typeface="Arial"/>
                <a:cs typeface="Arial"/>
              </a:rPr>
              <a:t>Join databases</a:t>
            </a:r>
            <a:endParaRPr sz="1600" b="1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0" dirty="0">
                <a:solidFill>
                  <a:srgbClr val="3C3C39"/>
                </a:solidFill>
                <a:latin typeface="Arial"/>
                <a:cs typeface="Arial"/>
              </a:rPr>
              <a:t>Recap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3C3C39"/>
                </a:solidFill>
                <a:latin typeface="Arial"/>
                <a:cs typeface="Arial"/>
              </a:rPr>
              <a:t>day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9200" y="939690"/>
            <a:ext cx="21558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355" dirty="0"/>
              <a:t>Agenda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266809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FAFE3C-1D7D-451C-7E28-11B20192F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0" y="305847"/>
            <a:ext cx="7022465" cy="369332"/>
          </a:xfrm>
          <a:solidFill>
            <a:srgbClr val="FF0000"/>
          </a:solidFill>
        </p:spPr>
        <p:txBody>
          <a:bodyPr/>
          <a:lstStyle/>
          <a:p>
            <a:r>
              <a:rPr lang="en-GB" dirty="0" err="1"/>
              <a:t>Ekstra</a:t>
            </a:r>
            <a:endParaRPr lang="en-GB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322D056-F1BC-C02B-565F-5FD50C836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365706"/>
            <a:ext cx="7315200" cy="18466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0" u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0" u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Forbinde</a:t>
            </a:r>
            <a:r>
              <a:rPr lang="en-GB" sz="4000" b="0" u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0" u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tabeller</a:t>
            </a:r>
            <a:r>
              <a:rPr lang="en-GB" sz="4000" b="0" u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4000" b="0" u="none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4000" b="0" u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Tableau</a:t>
            </a:r>
          </a:p>
        </p:txBody>
      </p:sp>
    </p:spTree>
    <p:extLst>
      <p:ext uri="{BB962C8B-B14F-4D97-AF65-F5344CB8AC3E}">
        <p14:creationId xmlns:p14="http://schemas.microsoft.com/office/powerpoint/2010/main" val="2315663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50" y="305847"/>
            <a:ext cx="81870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105" dirty="0">
                <a:latin typeface="Arial"/>
                <a:cs typeface="Arial"/>
              </a:rPr>
              <a:t>Tableau</a:t>
            </a:r>
            <a:r>
              <a:rPr lang="da-DK" b="1" spc="65" dirty="0"/>
              <a:t> og de forskellige </a:t>
            </a:r>
            <a:r>
              <a:rPr lang="da-DK" b="1" spc="65" dirty="0" err="1"/>
              <a:t>visualiuseringsformer</a:t>
            </a:r>
            <a:endParaRPr b="1" spc="-455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31887" y="1257999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0937" y="1261612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42837" y="1257999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Gruppe 35">
            <a:extLst>
              <a:ext uri="{FF2B5EF4-FFF2-40B4-BE49-F238E27FC236}">
                <a16:creationId xmlns:a16="http://schemas.microsoft.com/office/drawing/2014/main" id="{CFD0093D-CF56-24AA-D1A8-175DE5496F8C}"/>
              </a:ext>
            </a:extLst>
          </p:cNvPr>
          <p:cNvGrpSpPr/>
          <p:nvPr/>
        </p:nvGrpSpPr>
        <p:grpSpPr>
          <a:xfrm>
            <a:off x="1493962" y="1086549"/>
            <a:ext cx="1973469" cy="1315395"/>
            <a:chOff x="1493962" y="1086549"/>
            <a:chExt cx="1973469" cy="1315395"/>
          </a:xfrm>
        </p:grpSpPr>
        <p:sp>
          <p:nvSpPr>
            <p:cNvPr id="6" name="object 6"/>
            <p:cNvSpPr txBox="1"/>
            <p:nvPr/>
          </p:nvSpPr>
          <p:spPr>
            <a:xfrm>
              <a:off x="1493962" y="1575175"/>
              <a:ext cx="1640839" cy="82676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60" dirty="0">
                  <a:solidFill>
                    <a:srgbClr val="F7485E"/>
                  </a:solidFill>
                  <a:latin typeface="Arial"/>
                  <a:cs typeface="Arial"/>
                </a:rPr>
                <a:t>Bar</a:t>
              </a:r>
              <a:r>
                <a:rPr sz="1400" b="1" spc="10" dirty="0">
                  <a:solidFill>
                    <a:srgbClr val="F7485E"/>
                  </a:solidFill>
                  <a:latin typeface="Arial"/>
                  <a:cs typeface="Arial"/>
                </a:rPr>
                <a:t> </a:t>
              </a:r>
              <a:r>
                <a:rPr sz="1400" b="1" spc="65" dirty="0">
                  <a:solidFill>
                    <a:srgbClr val="F7485E"/>
                  </a:solidFill>
                  <a:latin typeface="Arial"/>
                  <a:cs typeface="Arial"/>
                </a:rPr>
                <a:t>chart</a:t>
              </a:r>
              <a:endParaRPr sz="1400" dirty="0">
                <a:latin typeface="Arial"/>
                <a:cs typeface="Arial"/>
              </a:endParaRPr>
            </a:p>
            <a:p>
              <a:pPr marL="12700" marR="5080">
                <a:lnSpc>
                  <a:spcPct val="117200"/>
                </a:lnSpc>
                <a:spcBef>
                  <a:spcPts val="1250"/>
                </a:spcBef>
              </a:pP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Usage: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Good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at</a:t>
              </a:r>
              <a:r>
                <a:rPr sz="800" spc="8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b="1" spc="60" dirty="0">
                  <a:solidFill>
                    <a:srgbClr val="FF0000"/>
                  </a:solidFill>
                  <a:latin typeface="Arial"/>
                  <a:cs typeface="Arial"/>
                </a:rPr>
                <a:t>comparing</a:t>
              </a:r>
              <a:r>
                <a:rPr sz="800" spc="6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b="1" spc="60" dirty="0">
                  <a:solidFill>
                    <a:srgbClr val="FF0000"/>
                  </a:solidFill>
                  <a:latin typeface="Arial"/>
                  <a:cs typeface="Arial"/>
                </a:rPr>
                <a:t>categories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65" dirty="0">
                  <a:solidFill>
                    <a:srgbClr val="3C3C39"/>
                  </a:solidFill>
                  <a:latin typeface="Arial"/>
                  <a:cs typeface="Arial"/>
                </a:rPr>
                <a:t>and</a:t>
              </a:r>
              <a:r>
                <a:rPr sz="800" spc="8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numbers.</a:t>
              </a:r>
              <a:r>
                <a:rPr sz="800" spc="8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One</a:t>
              </a:r>
              <a:r>
                <a:rPr sz="800" spc="8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-25" dirty="0">
                  <a:solidFill>
                    <a:srgbClr val="3C3C39"/>
                  </a:solidFill>
                  <a:latin typeface="Arial"/>
                  <a:cs typeface="Arial"/>
                </a:rPr>
                <a:t>of</a:t>
              </a:r>
              <a:r>
                <a:rPr sz="800" spc="70" dirty="0">
                  <a:solidFill>
                    <a:srgbClr val="3C3C39"/>
                  </a:solidFill>
                  <a:latin typeface="Arial"/>
                  <a:cs typeface="Arial"/>
                </a:rPr>
                <a:t> the</a:t>
              </a:r>
              <a:r>
                <a:rPr sz="800" spc="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75" dirty="0">
                  <a:solidFill>
                    <a:srgbClr val="3C3C39"/>
                  </a:solidFill>
                  <a:latin typeface="Arial"/>
                  <a:cs typeface="Arial"/>
                </a:rPr>
                <a:t>most</a:t>
              </a:r>
              <a:r>
                <a:rPr sz="800" spc="5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used</a:t>
              </a:r>
              <a:r>
                <a:rPr sz="800" spc="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-10" dirty="0">
                  <a:solidFill>
                    <a:srgbClr val="3C3C39"/>
                  </a:solidFill>
                  <a:latin typeface="Arial"/>
                  <a:cs typeface="Arial"/>
                </a:rPr>
                <a:t>visualisations.</a:t>
              </a:r>
              <a:endParaRPr sz="800" dirty="0">
                <a:latin typeface="Arial"/>
                <a:cs typeface="Arial"/>
              </a:endParaRPr>
            </a:p>
          </p:txBody>
        </p:sp>
        <p:grpSp>
          <p:nvGrpSpPr>
            <p:cNvPr id="9" name="object 9"/>
            <p:cNvGrpSpPr/>
            <p:nvPr/>
          </p:nvGrpSpPr>
          <p:grpSpPr>
            <a:xfrm>
              <a:off x="3008961" y="1086549"/>
              <a:ext cx="458470" cy="450850"/>
              <a:chOff x="3008961" y="1086549"/>
              <a:chExt cx="458470" cy="450850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3028011" y="1105599"/>
                <a:ext cx="420370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420370" h="412750">
                    <a:moveTo>
                      <a:pt x="210149" y="412499"/>
                    </a:moveTo>
                    <a:lnTo>
                      <a:pt x="161964" y="407052"/>
                    </a:lnTo>
                    <a:lnTo>
                      <a:pt x="117731" y="391536"/>
                    </a:lnTo>
                    <a:lnTo>
                      <a:pt x="78711" y="367189"/>
                    </a:lnTo>
                    <a:lnTo>
                      <a:pt x="46167" y="335248"/>
                    </a:lnTo>
                    <a:lnTo>
                      <a:pt x="21359" y="296953"/>
                    </a:lnTo>
                    <a:lnTo>
                      <a:pt x="5550" y="253541"/>
                    </a:lnTo>
                    <a:lnTo>
                      <a:pt x="0" y="206249"/>
                    </a:lnTo>
                    <a:lnTo>
                      <a:pt x="5550" y="158958"/>
                    </a:lnTo>
                    <a:lnTo>
                      <a:pt x="21359" y="115546"/>
                    </a:lnTo>
                    <a:lnTo>
                      <a:pt x="46167" y="77251"/>
                    </a:lnTo>
                    <a:lnTo>
                      <a:pt x="78711" y="45310"/>
                    </a:lnTo>
                    <a:lnTo>
                      <a:pt x="117731" y="20963"/>
                    </a:lnTo>
                    <a:lnTo>
                      <a:pt x="161964" y="5447"/>
                    </a:lnTo>
                    <a:lnTo>
                      <a:pt x="210149" y="0"/>
                    </a:lnTo>
                    <a:lnTo>
                      <a:pt x="251339" y="3999"/>
                    </a:lnTo>
                    <a:lnTo>
                      <a:pt x="290570" y="15699"/>
                    </a:lnTo>
                    <a:lnTo>
                      <a:pt x="326741" y="34652"/>
                    </a:lnTo>
                    <a:lnTo>
                      <a:pt x="358748" y="60409"/>
                    </a:lnTo>
                    <a:lnTo>
                      <a:pt x="384992" y="91822"/>
                    </a:lnTo>
                    <a:lnTo>
                      <a:pt x="404303" y="127321"/>
                    </a:lnTo>
                    <a:lnTo>
                      <a:pt x="416224" y="165824"/>
                    </a:lnTo>
                    <a:lnTo>
                      <a:pt x="420300" y="206249"/>
                    </a:lnTo>
                    <a:lnTo>
                      <a:pt x="414749" y="253541"/>
                    </a:lnTo>
                    <a:lnTo>
                      <a:pt x="398940" y="296953"/>
                    </a:lnTo>
                    <a:lnTo>
                      <a:pt x="374132" y="335248"/>
                    </a:lnTo>
                    <a:lnTo>
                      <a:pt x="341588" y="367189"/>
                    </a:lnTo>
                    <a:lnTo>
                      <a:pt x="302568" y="391536"/>
                    </a:lnTo>
                    <a:lnTo>
                      <a:pt x="258335" y="407052"/>
                    </a:lnTo>
                    <a:lnTo>
                      <a:pt x="210149" y="412499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3028011" y="1105599"/>
                <a:ext cx="420370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420370" h="412750">
                    <a:moveTo>
                      <a:pt x="0" y="206249"/>
                    </a:moveTo>
                    <a:lnTo>
                      <a:pt x="5550" y="158958"/>
                    </a:lnTo>
                    <a:lnTo>
                      <a:pt x="21359" y="115546"/>
                    </a:lnTo>
                    <a:lnTo>
                      <a:pt x="46167" y="77251"/>
                    </a:lnTo>
                    <a:lnTo>
                      <a:pt x="78711" y="45310"/>
                    </a:lnTo>
                    <a:lnTo>
                      <a:pt x="117731" y="20963"/>
                    </a:lnTo>
                    <a:lnTo>
                      <a:pt x="161964" y="5447"/>
                    </a:lnTo>
                    <a:lnTo>
                      <a:pt x="210149" y="0"/>
                    </a:lnTo>
                    <a:lnTo>
                      <a:pt x="251339" y="3999"/>
                    </a:lnTo>
                    <a:lnTo>
                      <a:pt x="290570" y="15699"/>
                    </a:lnTo>
                    <a:lnTo>
                      <a:pt x="326741" y="34652"/>
                    </a:lnTo>
                    <a:lnTo>
                      <a:pt x="358748" y="60409"/>
                    </a:lnTo>
                    <a:lnTo>
                      <a:pt x="384992" y="91822"/>
                    </a:lnTo>
                    <a:lnTo>
                      <a:pt x="404303" y="127321"/>
                    </a:lnTo>
                    <a:lnTo>
                      <a:pt x="416224" y="165824"/>
                    </a:lnTo>
                    <a:lnTo>
                      <a:pt x="420300" y="206249"/>
                    </a:lnTo>
                    <a:lnTo>
                      <a:pt x="414749" y="253541"/>
                    </a:lnTo>
                    <a:lnTo>
                      <a:pt x="398940" y="296953"/>
                    </a:lnTo>
                    <a:lnTo>
                      <a:pt x="374132" y="335248"/>
                    </a:lnTo>
                    <a:lnTo>
                      <a:pt x="341588" y="367189"/>
                    </a:lnTo>
                    <a:lnTo>
                      <a:pt x="302568" y="391536"/>
                    </a:lnTo>
                    <a:lnTo>
                      <a:pt x="258335" y="407052"/>
                    </a:lnTo>
                    <a:lnTo>
                      <a:pt x="210149" y="412499"/>
                    </a:lnTo>
                    <a:lnTo>
                      <a:pt x="161964" y="407052"/>
                    </a:lnTo>
                    <a:lnTo>
                      <a:pt x="117731" y="391536"/>
                    </a:lnTo>
                    <a:lnTo>
                      <a:pt x="78711" y="367189"/>
                    </a:lnTo>
                    <a:lnTo>
                      <a:pt x="46167" y="335248"/>
                    </a:lnTo>
                    <a:lnTo>
                      <a:pt x="21359" y="296953"/>
                    </a:lnTo>
                    <a:lnTo>
                      <a:pt x="5550" y="253541"/>
                    </a:lnTo>
                    <a:lnTo>
                      <a:pt x="0" y="206249"/>
                    </a:lnTo>
                    <a:close/>
                  </a:path>
                </a:pathLst>
              </a:custGeom>
              <a:ln w="380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2" name="object 12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75300" y="1149075"/>
                <a:ext cx="331445" cy="331433"/>
              </a:xfrm>
              <a:prstGeom prst="rect">
                <a:avLst/>
              </a:prstGeom>
            </p:spPr>
          </p:pic>
        </p:grpSp>
      </p:grpSp>
      <p:grpSp>
        <p:nvGrpSpPr>
          <p:cNvPr id="37" name="Gruppe 36">
            <a:extLst>
              <a:ext uri="{FF2B5EF4-FFF2-40B4-BE49-F238E27FC236}">
                <a16:creationId xmlns:a16="http://schemas.microsoft.com/office/drawing/2014/main" id="{72C90B2E-D57A-C970-7FA6-FB9B7C8547A9}"/>
              </a:ext>
            </a:extLst>
          </p:cNvPr>
          <p:cNvGrpSpPr/>
          <p:nvPr/>
        </p:nvGrpSpPr>
        <p:grpSpPr>
          <a:xfrm>
            <a:off x="3604912" y="1086549"/>
            <a:ext cx="1990379" cy="1311782"/>
            <a:chOff x="3604912" y="1086549"/>
            <a:chExt cx="1990379" cy="1311782"/>
          </a:xfrm>
        </p:grpSpPr>
        <p:sp>
          <p:nvSpPr>
            <p:cNvPr id="4" name="object 4"/>
            <p:cNvSpPr txBox="1"/>
            <p:nvPr/>
          </p:nvSpPr>
          <p:spPr>
            <a:xfrm>
              <a:off x="3604912" y="1571562"/>
              <a:ext cx="1674495" cy="82676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55" dirty="0">
                  <a:solidFill>
                    <a:srgbClr val="F7485E"/>
                  </a:solidFill>
                  <a:latin typeface="Arial"/>
                  <a:cs typeface="Arial"/>
                </a:rPr>
                <a:t>Line</a:t>
              </a:r>
              <a:r>
                <a:rPr sz="1400" b="1" spc="15" dirty="0">
                  <a:solidFill>
                    <a:srgbClr val="F7485E"/>
                  </a:solidFill>
                  <a:latin typeface="Arial"/>
                  <a:cs typeface="Arial"/>
                </a:rPr>
                <a:t> </a:t>
              </a:r>
              <a:r>
                <a:rPr sz="1400" b="1" spc="75" dirty="0">
                  <a:solidFill>
                    <a:srgbClr val="F7485E"/>
                  </a:solidFill>
                  <a:latin typeface="Arial"/>
                  <a:cs typeface="Arial"/>
                </a:rPr>
                <a:t>chart</a:t>
              </a:r>
              <a:endParaRPr sz="1400" dirty="0">
                <a:latin typeface="Arial"/>
                <a:cs typeface="Arial"/>
              </a:endParaRPr>
            </a:p>
            <a:p>
              <a:pPr marL="12700" marR="5080">
                <a:lnSpc>
                  <a:spcPct val="117200"/>
                </a:lnSpc>
                <a:spcBef>
                  <a:spcPts val="1250"/>
                </a:spcBef>
              </a:pP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Usage:</a:t>
              </a:r>
              <a:r>
                <a:rPr sz="800" spc="9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Good</a:t>
              </a:r>
              <a:r>
                <a:rPr sz="800" spc="10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for</a:t>
              </a:r>
              <a:r>
                <a:rPr sz="800" spc="9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b="1" spc="60" dirty="0">
                  <a:solidFill>
                    <a:srgbClr val="FF0000"/>
                  </a:solidFill>
                  <a:latin typeface="Arial"/>
                  <a:cs typeface="Arial"/>
                </a:rPr>
                <a:t>continuous</a:t>
              </a:r>
              <a:r>
                <a:rPr sz="800" spc="10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35" dirty="0">
                  <a:solidFill>
                    <a:srgbClr val="3C3C39"/>
                  </a:solidFill>
                  <a:latin typeface="Arial"/>
                  <a:cs typeface="Arial"/>
                </a:rPr>
                <a:t>data </a:t>
              </a:r>
              <a:r>
                <a:rPr sz="800" spc="65" dirty="0">
                  <a:solidFill>
                    <a:srgbClr val="3C3C39"/>
                  </a:solidFill>
                  <a:latin typeface="Arial"/>
                  <a:cs typeface="Arial"/>
                </a:rPr>
                <a:t>and</a:t>
              </a:r>
              <a:r>
                <a:rPr sz="800" spc="-1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when</a:t>
              </a:r>
              <a:r>
                <a:rPr sz="800" spc="-1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looking</a:t>
              </a:r>
              <a:r>
                <a:rPr sz="800" spc="-1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at</a:t>
              </a:r>
              <a:r>
                <a:rPr sz="800" spc="-1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b="1" spc="60" dirty="0">
                  <a:solidFill>
                    <a:srgbClr val="FF0000"/>
                  </a:solidFill>
                  <a:latin typeface="Arial"/>
                  <a:cs typeface="Arial"/>
                </a:rPr>
                <a:t>trend</a:t>
              </a:r>
              <a:r>
                <a:rPr sz="800" spc="-1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-20" dirty="0">
                  <a:solidFill>
                    <a:srgbClr val="3C3C39"/>
                  </a:solidFill>
                  <a:latin typeface="Arial"/>
                  <a:cs typeface="Arial"/>
                </a:rPr>
                <a:t>over </a:t>
              </a:r>
              <a:r>
                <a:rPr sz="800" spc="45" dirty="0">
                  <a:solidFill>
                    <a:srgbClr val="3C3C39"/>
                  </a:solidFill>
                  <a:latin typeface="Arial"/>
                  <a:cs typeface="Arial"/>
                </a:rPr>
                <a:t>time.</a:t>
              </a:r>
              <a:endParaRPr sz="800" dirty="0">
                <a:latin typeface="Arial"/>
                <a:cs typeface="Arial"/>
              </a:endParaRPr>
            </a:p>
          </p:txBody>
        </p:sp>
        <p:grpSp>
          <p:nvGrpSpPr>
            <p:cNvPr id="13" name="object 13"/>
            <p:cNvGrpSpPr/>
            <p:nvPr/>
          </p:nvGrpSpPr>
          <p:grpSpPr>
            <a:xfrm>
              <a:off x="5136821" y="1086549"/>
              <a:ext cx="458470" cy="450850"/>
              <a:chOff x="5136821" y="1086549"/>
              <a:chExt cx="458470" cy="450850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5155871" y="1105599"/>
                <a:ext cx="420370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420370" h="412750">
                    <a:moveTo>
                      <a:pt x="210149" y="412499"/>
                    </a:moveTo>
                    <a:lnTo>
                      <a:pt x="161964" y="407052"/>
                    </a:lnTo>
                    <a:lnTo>
                      <a:pt x="117731" y="391536"/>
                    </a:lnTo>
                    <a:lnTo>
                      <a:pt x="78711" y="367189"/>
                    </a:lnTo>
                    <a:lnTo>
                      <a:pt x="46167" y="335248"/>
                    </a:lnTo>
                    <a:lnTo>
                      <a:pt x="21359" y="296953"/>
                    </a:lnTo>
                    <a:lnTo>
                      <a:pt x="5550" y="253541"/>
                    </a:lnTo>
                    <a:lnTo>
                      <a:pt x="0" y="206249"/>
                    </a:lnTo>
                    <a:lnTo>
                      <a:pt x="5550" y="158958"/>
                    </a:lnTo>
                    <a:lnTo>
                      <a:pt x="21359" y="115546"/>
                    </a:lnTo>
                    <a:lnTo>
                      <a:pt x="46167" y="77251"/>
                    </a:lnTo>
                    <a:lnTo>
                      <a:pt x="78711" y="45310"/>
                    </a:lnTo>
                    <a:lnTo>
                      <a:pt x="117731" y="20963"/>
                    </a:lnTo>
                    <a:lnTo>
                      <a:pt x="161964" y="5447"/>
                    </a:lnTo>
                    <a:lnTo>
                      <a:pt x="210149" y="0"/>
                    </a:lnTo>
                    <a:lnTo>
                      <a:pt x="251339" y="3999"/>
                    </a:lnTo>
                    <a:lnTo>
                      <a:pt x="290571" y="15699"/>
                    </a:lnTo>
                    <a:lnTo>
                      <a:pt x="326741" y="34652"/>
                    </a:lnTo>
                    <a:lnTo>
                      <a:pt x="358748" y="60409"/>
                    </a:lnTo>
                    <a:lnTo>
                      <a:pt x="384992" y="91822"/>
                    </a:lnTo>
                    <a:lnTo>
                      <a:pt x="404303" y="127321"/>
                    </a:lnTo>
                    <a:lnTo>
                      <a:pt x="416224" y="165824"/>
                    </a:lnTo>
                    <a:lnTo>
                      <a:pt x="420299" y="206249"/>
                    </a:lnTo>
                    <a:lnTo>
                      <a:pt x="414749" y="253541"/>
                    </a:lnTo>
                    <a:lnTo>
                      <a:pt x="398940" y="296953"/>
                    </a:lnTo>
                    <a:lnTo>
                      <a:pt x="374132" y="335248"/>
                    </a:lnTo>
                    <a:lnTo>
                      <a:pt x="341588" y="367189"/>
                    </a:lnTo>
                    <a:lnTo>
                      <a:pt x="302568" y="391536"/>
                    </a:lnTo>
                    <a:lnTo>
                      <a:pt x="258335" y="407052"/>
                    </a:lnTo>
                    <a:lnTo>
                      <a:pt x="210149" y="412499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5155871" y="1105599"/>
                <a:ext cx="420370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420370" h="412750">
                    <a:moveTo>
                      <a:pt x="0" y="206249"/>
                    </a:moveTo>
                    <a:lnTo>
                      <a:pt x="5550" y="158958"/>
                    </a:lnTo>
                    <a:lnTo>
                      <a:pt x="21359" y="115546"/>
                    </a:lnTo>
                    <a:lnTo>
                      <a:pt x="46167" y="77251"/>
                    </a:lnTo>
                    <a:lnTo>
                      <a:pt x="78711" y="45310"/>
                    </a:lnTo>
                    <a:lnTo>
                      <a:pt x="117731" y="20963"/>
                    </a:lnTo>
                    <a:lnTo>
                      <a:pt x="161964" y="5447"/>
                    </a:lnTo>
                    <a:lnTo>
                      <a:pt x="210149" y="0"/>
                    </a:lnTo>
                    <a:lnTo>
                      <a:pt x="251339" y="3999"/>
                    </a:lnTo>
                    <a:lnTo>
                      <a:pt x="290571" y="15699"/>
                    </a:lnTo>
                    <a:lnTo>
                      <a:pt x="326741" y="34652"/>
                    </a:lnTo>
                    <a:lnTo>
                      <a:pt x="358748" y="60409"/>
                    </a:lnTo>
                    <a:lnTo>
                      <a:pt x="384992" y="91822"/>
                    </a:lnTo>
                    <a:lnTo>
                      <a:pt x="404303" y="127321"/>
                    </a:lnTo>
                    <a:lnTo>
                      <a:pt x="416224" y="165824"/>
                    </a:lnTo>
                    <a:lnTo>
                      <a:pt x="420299" y="206249"/>
                    </a:lnTo>
                    <a:lnTo>
                      <a:pt x="414749" y="253541"/>
                    </a:lnTo>
                    <a:lnTo>
                      <a:pt x="398940" y="296953"/>
                    </a:lnTo>
                    <a:lnTo>
                      <a:pt x="374132" y="335248"/>
                    </a:lnTo>
                    <a:lnTo>
                      <a:pt x="341588" y="367189"/>
                    </a:lnTo>
                    <a:lnTo>
                      <a:pt x="302568" y="391536"/>
                    </a:lnTo>
                    <a:lnTo>
                      <a:pt x="258335" y="407052"/>
                    </a:lnTo>
                    <a:lnTo>
                      <a:pt x="210149" y="412499"/>
                    </a:lnTo>
                    <a:lnTo>
                      <a:pt x="161964" y="407052"/>
                    </a:lnTo>
                    <a:lnTo>
                      <a:pt x="117731" y="391536"/>
                    </a:lnTo>
                    <a:lnTo>
                      <a:pt x="78711" y="367189"/>
                    </a:lnTo>
                    <a:lnTo>
                      <a:pt x="46167" y="335248"/>
                    </a:lnTo>
                    <a:lnTo>
                      <a:pt x="21359" y="296953"/>
                    </a:lnTo>
                    <a:lnTo>
                      <a:pt x="5550" y="253541"/>
                    </a:lnTo>
                    <a:lnTo>
                      <a:pt x="0" y="206249"/>
                    </a:lnTo>
                    <a:close/>
                  </a:path>
                </a:pathLst>
              </a:custGeom>
              <a:ln w="380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" name="object 16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9712" y="1166012"/>
                <a:ext cx="291674" cy="291674"/>
              </a:xfrm>
              <a:prstGeom prst="rect">
                <a:avLst/>
              </a:prstGeom>
            </p:spPr>
          </p:pic>
        </p:grpSp>
      </p:grp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5AA92D94-923D-A059-D782-79FA41A8C76E}"/>
              </a:ext>
            </a:extLst>
          </p:cNvPr>
          <p:cNvGrpSpPr/>
          <p:nvPr/>
        </p:nvGrpSpPr>
        <p:grpSpPr>
          <a:xfrm>
            <a:off x="5715862" y="1086549"/>
            <a:ext cx="2026352" cy="1443417"/>
            <a:chOff x="5715862" y="1086549"/>
            <a:chExt cx="2026352" cy="1443417"/>
          </a:xfrm>
        </p:grpSpPr>
        <p:sp>
          <p:nvSpPr>
            <p:cNvPr id="8" name="object 8"/>
            <p:cNvSpPr txBox="1"/>
            <p:nvPr/>
          </p:nvSpPr>
          <p:spPr>
            <a:xfrm>
              <a:off x="5715862" y="1571562"/>
              <a:ext cx="1793812" cy="95840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45" dirty="0">
                  <a:solidFill>
                    <a:srgbClr val="F7485E"/>
                  </a:solidFill>
                  <a:latin typeface="Arial"/>
                  <a:cs typeface="Arial"/>
                </a:rPr>
                <a:t>Table</a:t>
              </a:r>
              <a:endParaRPr sz="1400" dirty="0">
                <a:latin typeface="Arial"/>
                <a:cs typeface="Arial"/>
              </a:endParaRPr>
            </a:p>
            <a:p>
              <a:pPr marL="12700" marR="161925">
                <a:lnSpc>
                  <a:spcPct val="117200"/>
                </a:lnSpc>
                <a:spcBef>
                  <a:spcPts val="1250"/>
                </a:spcBef>
              </a:pP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Usage: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Good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at</a:t>
              </a:r>
              <a:r>
                <a:rPr sz="800" spc="8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b="1" spc="60" dirty="0">
                  <a:solidFill>
                    <a:srgbClr val="FF0000"/>
                  </a:solidFill>
                  <a:latin typeface="Arial"/>
                  <a:cs typeface="Arial"/>
                </a:rPr>
                <a:t>comparing</a:t>
              </a:r>
              <a:r>
                <a:rPr sz="800" spc="6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b="1" spc="60" dirty="0">
                  <a:solidFill>
                    <a:srgbClr val="FF0000"/>
                  </a:solidFill>
                  <a:latin typeface="Arial"/>
                  <a:cs typeface="Arial"/>
                </a:rPr>
                <a:t>numbers</a:t>
              </a:r>
              <a:r>
                <a:rPr sz="800" spc="4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if</a:t>
              </a:r>
              <a:r>
                <a:rPr sz="800" spc="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you</a:t>
              </a:r>
              <a:r>
                <a:rPr sz="800" spc="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70" dirty="0">
                  <a:solidFill>
                    <a:srgbClr val="3C3C39"/>
                  </a:solidFill>
                  <a:latin typeface="Arial"/>
                  <a:cs typeface="Arial"/>
                </a:rPr>
                <a:t>want</a:t>
              </a:r>
              <a:r>
                <a:rPr sz="800" spc="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60" dirty="0">
                  <a:solidFill>
                    <a:srgbClr val="3C3C39"/>
                  </a:solidFill>
                  <a:latin typeface="Arial"/>
                  <a:cs typeface="Arial"/>
                </a:rPr>
                <a:t>to</a:t>
              </a:r>
              <a:r>
                <a:rPr sz="800" spc="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have</a:t>
              </a:r>
              <a:r>
                <a:rPr sz="800" spc="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-50" dirty="0">
                  <a:solidFill>
                    <a:srgbClr val="3C3C39"/>
                  </a:solidFill>
                  <a:latin typeface="Arial"/>
                  <a:cs typeface="Arial"/>
                </a:rPr>
                <a:t>a</a:t>
              </a:r>
              <a:endParaRPr sz="800" dirty="0">
                <a:latin typeface="Arial"/>
                <a:cs typeface="Arial"/>
              </a:endParaRPr>
            </a:p>
            <a:p>
              <a:pPr marL="12700" marR="5080">
                <a:lnSpc>
                  <a:spcPct val="117200"/>
                </a:lnSpc>
              </a:pP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lot</a:t>
              </a:r>
              <a:r>
                <a:rPr sz="800" spc="4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of</a:t>
              </a:r>
              <a:r>
                <a:rPr sz="800" spc="4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0" dirty="0">
                  <a:solidFill>
                    <a:srgbClr val="3C3C39"/>
                  </a:solidFill>
                  <a:latin typeface="Arial"/>
                  <a:cs typeface="Arial"/>
                </a:rPr>
                <a:t>information.</a:t>
              </a:r>
              <a:r>
                <a:rPr sz="800" spc="4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Note:</a:t>
              </a:r>
              <a:r>
                <a:rPr sz="800" spc="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if</a:t>
              </a:r>
              <a:r>
                <a:rPr sz="800" spc="4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too</a:t>
              </a:r>
              <a:r>
                <a:rPr sz="800" spc="4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-20" dirty="0">
                  <a:solidFill>
                    <a:srgbClr val="3C3C39"/>
                  </a:solidFill>
                  <a:latin typeface="Arial"/>
                  <a:cs typeface="Arial"/>
                </a:rPr>
                <a:t>big, </a:t>
              </a:r>
              <a:r>
                <a:rPr sz="800" spc="60" dirty="0">
                  <a:solidFill>
                    <a:srgbClr val="3C3C39"/>
                  </a:solidFill>
                  <a:latin typeface="Arial"/>
                  <a:cs typeface="Arial"/>
                </a:rPr>
                <a:t>it</a:t>
              </a:r>
              <a:r>
                <a:rPr sz="800" spc="-2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0" dirty="0">
                  <a:solidFill>
                    <a:srgbClr val="3C3C39"/>
                  </a:solidFill>
                  <a:latin typeface="Arial"/>
                  <a:cs typeface="Arial"/>
                </a:rPr>
                <a:t>can</a:t>
              </a:r>
              <a:r>
                <a:rPr sz="800" spc="-1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60" dirty="0">
                  <a:solidFill>
                    <a:srgbClr val="3C3C39"/>
                  </a:solidFill>
                  <a:latin typeface="Arial"/>
                  <a:cs typeface="Arial"/>
                </a:rPr>
                <a:t>be</a:t>
              </a:r>
              <a:r>
                <a:rPr sz="800" spc="-1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-10" dirty="0">
                  <a:solidFill>
                    <a:srgbClr val="3C3C39"/>
                  </a:solidFill>
                  <a:latin typeface="Arial"/>
                  <a:cs typeface="Arial"/>
                </a:rPr>
                <a:t>confusing.</a:t>
              </a:r>
              <a:endParaRPr sz="800" dirty="0">
                <a:latin typeface="Arial"/>
                <a:cs typeface="Arial"/>
              </a:endParaRPr>
            </a:p>
          </p:txBody>
        </p:sp>
        <p:grpSp>
          <p:nvGrpSpPr>
            <p:cNvPr id="17" name="object 17"/>
            <p:cNvGrpSpPr/>
            <p:nvPr/>
          </p:nvGrpSpPr>
          <p:grpSpPr>
            <a:xfrm>
              <a:off x="7283744" y="1086549"/>
              <a:ext cx="458470" cy="450850"/>
              <a:chOff x="7283744" y="1086549"/>
              <a:chExt cx="458470" cy="450850"/>
            </a:xfrm>
          </p:grpSpPr>
          <p:sp>
            <p:nvSpPr>
              <p:cNvPr id="18" name="object 18"/>
              <p:cNvSpPr/>
              <p:nvPr/>
            </p:nvSpPr>
            <p:spPr>
              <a:xfrm>
                <a:off x="7302794" y="1105599"/>
                <a:ext cx="420370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420370" h="412750">
                    <a:moveTo>
                      <a:pt x="210149" y="412499"/>
                    </a:moveTo>
                    <a:lnTo>
                      <a:pt x="161964" y="407052"/>
                    </a:lnTo>
                    <a:lnTo>
                      <a:pt x="117731" y="391536"/>
                    </a:lnTo>
                    <a:lnTo>
                      <a:pt x="78711" y="367189"/>
                    </a:lnTo>
                    <a:lnTo>
                      <a:pt x="46167" y="335248"/>
                    </a:lnTo>
                    <a:lnTo>
                      <a:pt x="21359" y="296953"/>
                    </a:lnTo>
                    <a:lnTo>
                      <a:pt x="5550" y="253541"/>
                    </a:lnTo>
                    <a:lnTo>
                      <a:pt x="0" y="206249"/>
                    </a:lnTo>
                    <a:lnTo>
                      <a:pt x="5550" y="158958"/>
                    </a:lnTo>
                    <a:lnTo>
                      <a:pt x="21359" y="115546"/>
                    </a:lnTo>
                    <a:lnTo>
                      <a:pt x="46167" y="77251"/>
                    </a:lnTo>
                    <a:lnTo>
                      <a:pt x="78711" y="45310"/>
                    </a:lnTo>
                    <a:lnTo>
                      <a:pt x="117731" y="20963"/>
                    </a:lnTo>
                    <a:lnTo>
                      <a:pt x="161964" y="5447"/>
                    </a:lnTo>
                    <a:lnTo>
                      <a:pt x="210149" y="0"/>
                    </a:lnTo>
                    <a:lnTo>
                      <a:pt x="251339" y="3999"/>
                    </a:lnTo>
                    <a:lnTo>
                      <a:pt x="290570" y="15699"/>
                    </a:lnTo>
                    <a:lnTo>
                      <a:pt x="326741" y="34652"/>
                    </a:lnTo>
                    <a:lnTo>
                      <a:pt x="358748" y="60409"/>
                    </a:lnTo>
                    <a:lnTo>
                      <a:pt x="384992" y="91822"/>
                    </a:lnTo>
                    <a:lnTo>
                      <a:pt x="404303" y="127321"/>
                    </a:lnTo>
                    <a:lnTo>
                      <a:pt x="416224" y="165824"/>
                    </a:lnTo>
                    <a:lnTo>
                      <a:pt x="420299" y="206249"/>
                    </a:lnTo>
                    <a:lnTo>
                      <a:pt x="414749" y="253541"/>
                    </a:lnTo>
                    <a:lnTo>
                      <a:pt x="398940" y="296953"/>
                    </a:lnTo>
                    <a:lnTo>
                      <a:pt x="374132" y="335248"/>
                    </a:lnTo>
                    <a:lnTo>
                      <a:pt x="341588" y="367189"/>
                    </a:lnTo>
                    <a:lnTo>
                      <a:pt x="302568" y="391536"/>
                    </a:lnTo>
                    <a:lnTo>
                      <a:pt x="258335" y="407052"/>
                    </a:lnTo>
                    <a:lnTo>
                      <a:pt x="210149" y="412499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7302794" y="1105599"/>
                <a:ext cx="420370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420370" h="412750">
                    <a:moveTo>
                      <a:pt x="0" y="206249"/>
                    </a:moveTo>
                    <a:lnTo>
                      <a:pt x="5550" y="158958"/>
                    </a:lnTo>
                    <a:lnTo>
                      <a:pt x="21359" y="115546"/>
                    </a:lnTo>
                    <a:lnTo>
                      <a:pt x="46167" y="77251"/>
                    </a:lnTo>
                    <a:lnTo>
                      <a:pt x="78711" y="45310"/>
                    </a:lnTo>
                    <a:lnTo>
                      <a:pt x="117731" y="20963"/>
                    </a:lnTo>
                    <a:lnTo>
                      <a:pt x="161964" y="5447"/>
                    </a:lnTo>
                    <a:lnTo>
                      <a:pt x="210149" y="0"/>
                    </a:lnTo>
                    <a:lnTo>
                      <a:pt x="251339" y="3999"/>
                    </a:lnTo>
                    <a:lnTo>
                      <a:pt x="290570" y="15699"/>
                    </a:lnTo>
                    <a:lnTo>
                      <a:pt x="326741" y="34652"/>
                    </a:lnTo>
                    <a:lnTo>
                      <a:pt x="358748" y="60409"/>
                    </a:lnTo>
                    <a:lnTo>
                      <a:pt x="384992" y="91822"/>
                    </a:lnTo>
                    <a:lnTo>
                      <a:pt x="404303" y="127321"/>
                    </a:lnTo>
                    <a:lnTo>
                      <a:pt x="416224" y="165824"/>
                    </a:lnTo>
                    <a:lnTo>
                      <a:pt x="420299" y="206249"/>
                    </a:lnTo>
                    <a:lnTo>
                      <a:pt x="414749" y="253541"/>
                    </a:lnTo>
                    <a:lnTo>
                      <a:pt x="398940" y="296953"/>
                    </a:lnTo>
                    <a:lnTo>
                      <a:pt x="374132" y="335248"/>
                    </a:lnTo>
                    <a:lnTo>
                      <a:pt x="341588" y="367189"/>
                    </a:lnTo>
                    <a:lnTo>
                      <a:pt x="302568" y="391536"/>
                    </a:lnTo>
                    <a:lnTo>
                      <a:pt x="258335" y="407052"/>
                    </a:lnTo>
                    <a:lnTo>
                      <a:pt x="210149" y="412499"/>
                    </a:lnTo>
                    <a:lnTo>
                      <a:pt x="161964" y="407052"/>
                    </a:lnTo>
                    <a:lnTo>
                      <a:pt x="117731" y="391536"/>
                    </a:lnTo>
                    <a:lnTo>
                      <a:pt x="78711" y="367189"/>
                    </a:lnTo>
                    <a:lnTo>
                      <a:pt x="46167" y="335248"/>
                    </a:lnTo>
                    <a:lnTo>
                      <a:pt x="21359" y="296953"/>
                    </a:lnTo>
                    <a:lnTo>
                      <a:pt x="5550" y="253541"/>
                    </a:lnTo>
                    <a:lnTo>
                      <a:pt x="0" y="206249"/>
                    </a:lnTo>
                    <a:close/>
                  </a:path>
                </a:pathLst>
              </a:custGeom>
              <a:ln w="380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20" name="object 20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352500" y="1144762"/>
                <a:ext cx="334175" cy="334175"/>
              </a:xfrm>
              <a:prstGeom prst="rect">
                <a:avLst/>
              </a:prstGeom>
            </p:spPr>
          </p:pic>
        </p:grpSp>
      </p:grpSp>
      <p:sp>
        <p:nvSpPr>
          <p:cNvPr id="21" name="object 21"/>
          <p:cNvSpPr/>
          <p:nvPr/>
        </p:nvSpPr>
        <p:spPr>
          <a:xfrm>
            <a:off x="3531825" y="3212075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20899" y="3212075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42774" y="3212075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65D4510D-8DB0-AAED-2F1D-1126456341FE}"/>
              </a:ext>
            </a:extLst>
          </p:cNvPr>
          <p:cNvGrpSpPr/>
          <p:nvPr/>
        </p:nvGrpSpPr>
        <p:grpSpPr>
          <a:xfrm>
            <a:off x="3604850" y="3040625"/>
            <a:ext cx="1990378" cy="1299402"/>
            <a:chOff x="3604850" y="3040625"/>
            <a:chExt cx="1990378" cy="1299402"/>
          </a:xfrm>
        </p:grpSpPr>
        <p:sp>
          <p:nvSpPr>
            <p:cNvPr id="22" name="object 22"/>
            <p:cNvSpPr txBox="1"/>
            <p:nvPr/>
          </p:nvSpPr>
          <p:spPr>
            <a:xfrm>
              <a:off x="3604850" y="3525637"/>
              <a:ext cx="1595755" cy="8143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65" dirty="0">
                  <a:solidFill>
                    <a:srgbClr val="F7485E"/>
                  </a:solidFill>
                  <a:latin typeface="Arial"/>
                  <a:cs typeface="Arial"/>
                </a:rPr>
                <a:t>Dates</a:t>
              </a:r>
              <a:endParaRPr sz="1400" dirty="0">
                <a:latin typeface="Arial"/>
                <a:cs typeface="Arial"/>
              </a:endParaRPr>
            </a:p>
            <a:p>
              <a:pPr marL="12700" marR="5080">
                <a:lnSpc>
                  <a:spcPct val="117200"/>
                </a:lnSpc>
                <a:spcBef>
                  <a:spcPts val="1250"/>
                </a:spcBef>
              </a:pP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Usage: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Good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at</a:t>
              </a:r>
              <a:r>
                <a:rPr sz="800" spc="8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b="1" spc="60" dirty="0">
                  <a:solidFill>
                    <a:srgbClr val="FF0000"/>
                  </a:solidFill>
                  <a:latin typeface="Arial"/>
                  <a:cs typeface="Arial"/>
                </a:rPr>
                <a:t>investigating</a:t>
              </a:r>
              <a:r>
                <a:rPr sz="800" spc="4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b="1" spc="60" dirty="0">
                  <a:solidFill>
                    <a:srgbClr val="FF0000"/>
                  </a:solidFill>
                  <a:latin typeface="Arial"/>
                  <a:cs typeface="Arial"/>
                </a:rPr>
                <a:t>trends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,</a:t>
              </a:r>
              <a:r>
                <a:rPr sz="800" spc="1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b="1" spc="60" dirty="0">
                  <a:solidFill>
                    <a:srgbClr val="FF0000"/>
                  </a:solidFill>
                  <a:latin typeface="Arial"/>
                  <a:cs typeface="Arial"/>
                </a:rPr>
                <a:t>seasonality</a:t>
              </a:r>
              <a:r>
                <a:rPr sz="800" spc="15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or</a:t>
              </a:r>
              <a:r>
                <a:rPr sz="800" spc="1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YTD</a:t>
              </a:r>
              <a:r>
                <a:rPr sz="800" spc="15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-10" dirty="0">
                  <a:solidFill>
                    <a:srgbClr val="3C3C39"/>
                  </a:solidFill>
                  <a:latin typeface="Arial"/>
                  <a:cs typeface="Arial"/>
                </a:rPr>
                <a:t>KPI’s.</a:t>
              </a:r>
              <a:endParaRPr sz="800" dirty="0">
                <a:latin typeface="Arial"/>
                <a:cs typeface="Arial"/>
              </a:endParaRPr>
            </a:p>
          </p:txBody>
        </p:sp>
        <p:grpSp>
          <p:nvGrpSpPr>
            <p:cNvPr id="27" name="object 27"/>
            <p:cNvGrpSpPr/>
            <p:nvPr/>
          </p:nvGrpSpPr>
          <p:grpSpPr>
            <a:xfrm>
              <a:off x="5136758" y="3040625"/>
              <a:ext cx="458470" cy="450850"/>
              <a:chOff x="5136758" y="3040625"/>
              <a:chExt cx="458470" cy="450850"/>
            </a:xfrm>
          </p:grpSpPr>
          <p:sp>
            <p:nvSpPr>
              <p:cNvPr id="28" name="object 28"/>
              <p:cNvSpPr/>
              <p:nvPr/>
            </p:nvSpPr>
            <p:spPr>
              <a:xfrm>
                <a:off x="5155808" y="3059675"/>
                <a:ext cx="420370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420370" h="412750">
                    <a:moveTo>
                      <a:pt x="210149" y="412499"/>
                    </a:moveTo>
                    <a:lnTo>
                      <a:pt x="161964" y="407052"/>
                    </a:lnTo>
                    <a:lnTo>
                      <a:pt x="117731" y="391536"/>
                    </a:lnTo>
                    <a:lnTo>
                      <a:pt x="78711" y="367189"/>
                    </a:lnTo>
                    <a:lnTo>
                      <a:pt x="46167" y="335248"/>
                    </a:lnTo>
                    <a:lnTo>
                      <a:pt x="21359" y="296953"/>
                    </a:lnTo>
                    <a:lnTo>
                      <a:pt x="5550" y="253541"/>
                    </a:lnTo>
                    <a:lnTo>
                      <a:pt x="0" y="206249"/>
                    </a:lnTo>
                    <a:lnTo>
                      <a:pt x="5550" y="158958"/>
                    </a:lnTo>
                    <a:lnTo>
                      <a:pt x="21359" y="115546"/>
                    </a:lnTo>
                    <a:lnTo>
                      <a:pt x="46167" y="77251"/>
                    </a:lnTo>
                    <a:lnTo>
                      <a:pt x="78711" y="45310"/>
                    </a:lnTo>
                    <a:lnTo>
                      <a:pt x="117731" y="20963"/>
                    </a:lnTo>
                    <a:lnTo>
                      <a:pt x="161964" y="5447"/>
                    </a:lnTo>
                    <a:lnTo>
                      <a:pt x="210149" y="0"/>
                    </a:lnTo>
                    <a:lnTo>
                      <a:pt x="251339" y="3999"/>
                    </a:lnTo>
                    <a:lnTo>
                      <a:pt x="290571" y="15699"/>
                    </a:lnTo>
                    <a:lnTo>
                      <a:pt x="326741" y="34652"/>
                    </a:lnTo>
                    <a:lnTo>
                      <a:pt x="358748" y="60409"/>
                    </a:lnTo>
                    <a:lnTo>
                      <a:pt x="384992" y="91822"/>
                    </a:lnTo>
                    <a:lnTo>
                      <a:pt x="404303" y="127321"/>
                    </a:lnTo>
                    <a:lnTo>
                      <a:pt x="416224" y="165824"/>
                    </a:lnTo>
                    <a:lnTo>
                      <a:pt x="420299" y="206249"/>
                    </a:lnTo>
                    <a:lnTo>
                      <a:pt x="414749" y="253541"/>
                    </a:lnTo>
                    <a:lnTo>
                      <a:pt x="398940" y="296953"/>
                    </a:lnTo>
                    <a:lnTo>
                      <a:pt x="374132" y="335248"/>
                    </a:lnTo>
                    <a:lnTo>
                      <a:pt x="341588" y="367189"/>
                    </a:lnTo>
                    <a:lnTo>
                      <a:pt x="302568" y="391536"/>
                    </a:lnTo>
                    <a:lnTo>
                      <a:pt x="258335" y="407052"/>
                    </a:lnTo>
                    <a:lnTo>
                      <a:pt x="210149" y="412499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5155808" y="3059675"/>
                <a:ext cx="420370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420370" h="412750">
                    <a:moveTo>
                      <a:pt x="0" y="206249"/>
                    </a:moveTo>
                    <a:lnTo>
                      <a:pt x="5550" y="158958"/>
                    </a:lnTo>
                    <a:lnTo>
                      <a:pt x="21359" y="115546"/>
                    </a:lnTo>
                    <a:lnTo>
                      <a:pt x="46167" y="77251"/>
                    </a:lnTo>
                    <a:lnTo>
                      <a:pt x="78711" y="45310"/>
                    </a:lnTo>
                    <a:lnTo>
                      <a:pt x="117731" y="20963"/>
                    </a:lnTo>
                    <a:lnTo>
                      <a:pt x="161964" y="5447"/>
                    </a:lnTo>
                    <a:lnTo>
                      <a:pt x="210149" y="0"/>
                    </a:lnTo>
                    <a:lnTo>
                      <a:pt x="251339" y="3999"/>
                    </a:lnTo>
                    <a:lnTo>
                      <a:pt x="290571" y="15699"/>
                    </a:lnTo>
                    <a:lnTo>
                      <a:pt x="326741" y="34652"/>
                    </a:lnTo>
                    <a:lnTo>
                      <a:pt x="358748" y="60409"/>
                    </a:lnTo>
                    <a:lnTo>
                      <a:pt x="384992" y="91822"/>
                    </a:lnTo>
                    <a:lnTo>
                      <a:pt x="404303" y="127321"/>
                    </a:lnTo>
                    <a:lnTo>
                      <a:pt x="416224" y="165824"/>
                    </a:lnTo>
                    <a:lnTo>
                      <a:pt x="420299" y="206249"/>
                    </a:lnTo>
                    <a:lnTo>
                      <a:pt x="414749" y="253541"/>
                    </a:lnTo>
                    <a:lnTo>
                      <a:pt x="398940" y="296953"/>
                    </a:lnTo>
                    <a:lnTo>
                      <a:pt x="374132" y="335248"/>
                    </a:lnTo>
                    <a:lnTo>
                      <a:pt x="341588" y="367189"/>
                    </a:lnTo>
                    <a:lnTo>
                      <a:pt x="302568" y="391536"/>
                    </a:lnTo>
                    <a:lnTo>
                      <a:pt x="258335" y="407052"/>
                    </a:lnTo>
                    <a:lnTo>
                      <a:pt x="210149" y="412499"/>
                    </a:lnTo>
                    <a:lnTo>
                      <a:pt x="161964" y="407052"/>
                    </a:lnTo>
                    <a:lnTo>
                      <a:pt x="117731" y="391536"/>
                    </a:lnTo>
                    <a:lnTo>
                      <a:pt x="78711" y="367189"/>
                    </a:lnTo>
                    <a:lnTo>
                      <a:pt x="46167" y="335248"/>
                    </a:lnTo>
                    <a:lnTo>
                      <a:pt x="21359" y="296953"/>
                    </a:lnTo>
                    <a:lnTo>
                      <a:pt x="5550" y="253541"/>
                    </a:lnTo>
                    <a:lnTo>
                      <a:pt x="0" y="206249"/>
                    </a:lnTo>
                    <a:close/>
                  </a:path>
                </a:pathLst>
              </a:custGeom>
              <a:ln w="380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0" name="object 30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25" y="3120087"/>
                <a:ext cx="291674" cy="291674"/>
              </a:xfrm>
              <a:prstGeom prst="rect">
                <a:avLst/>
              </a:prstGeom>
            </p:spPr>
          </p:pic>
        </p:grpSp>
      </p:grpSp>
      <p:grpSp>
        <p:nvGrpSpPr>
          <p:cNvPr id="39" name="Gruppe 38">
            <a:extLst>
              <a:ext uri="{FF2B5EF4-FFF2-40B4-BE49-F238E27FC236}">
                <a16:creationId xmlns:a16="http://schemas.microsoft.com/office/drawing/2014/main" id="{B7E97DA3-ACF0-6AC0-E493-DEB80EB02155}"/>
              </a:ext>
            </a:extLst>
          </p:cNvPr>
          <p:cNvGrpSpPr/>
          <p:nvPr/>
        </p:nvGrpSpPr>
        <p:grpSpPr>
          <a:xfrm>
            <a:off x="1420899" y="3040625"/>
            <a:ext cx="2046399" cy="1460073"/>
            <a:chOff x="1420899" y="3040625"/>
            <a:chExt cx="2046399" cy="1460073"/>
          </a:xfrm>
        </p:grpSpPr>
        <p:sp>
          <p:nvSpPr>
            <p:cNvPr id="24" name="object 24"/>
            <p:cNvSpPr txBox="1"/>
            <p:nvPr/>
          </p:nvSpPr>
          <p:spPr>
            <a:xfrm>
              <a:off x="1420899" y="3212075"/>
              <a:ext cx="1866900" cy="1288623"/>
            </a:xfrm>
            <a:prstGeom prst="rect">
              <a:avLst/>
            </a:prstGeom>
          </p:spPr>
          <p:txBody>
            <a:bodyPr vert="horz" wrap="square" lIns="0" tIns="444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2200" dirty="0">
                <a:latin typeface="Times New Roman"/>
                <a:cs typeface="Times New Roman"/>
              </a:endParaRPr>
            </a:p>
            <a:p>
              <a:pPr marL="85725">
                <a:lnSpc>
                  <a:spcPct val="100000"/>
                </a:lnSpc>
                <a:spcBef>
                  <a:spcPts val="5"/>
                </a:spcBef>
              </a:pPr>
              <a:r>
                <a:rPr sz="1400" b="1" spc="55" dirty="0">
                  <a:solidFill>
                    <a:srgbClr val="F7485E"/>
                  </a:solidFill>
                  <a:latin typeface="Arial"/>
                  <a:cs typeface="Arial"/>
                </a:rPr>
                <a:t>Filter</a:t>
              </a:r>
              <a:endParaRPr sz="1400" dirty="0">
                <a:latin typeface="Arial"/>
                <a:cs typeface="Arial"/>
              </a:endParaRPr>
            </a:p>
            <a:p>
              <a:pPr marL="85725" marR="126364">
                <a:lnSpc>
                  <a:spcPct val="117200"/>
                </a:lnSpc>
                <a:spcBef>
                  <a:spcPts val="1250"/>
                </a:spcBef>
              </a:pP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Usage: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If</a:t>
              </a:r>
              <a:r>
                <a:rPr sz="800" spc="8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you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only</a:t>
              </a:r>
              <a:r>
                <a:rPr sz="800" spc="8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70" dirty="0">
                  <a:solidFill>
                    <a:srgbClr val="3C3C39"/>
                  </a:solidFill>
                  <a:latin typeface="Arial"/>
                  <a:cs typeface="Arial"/>
                </a:rPr>
                <a:t>want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60" dirty="0">
                  <a:solidFill>
                    <a:srgbClr val="3C3C39"/>
                  </a:solidFill>
                  <a:latin typeface="Arial"/>
                  <a:cs typeface="Arial"/>
                </a:rPr>
                <a:t>to</a:t>
              </a:r>
              <a:r>
                <a:rPr sz="800" spc="8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look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30" dirty="0">
                  <a:solidFill>
                    <a:srgbClr val="3C3C39"/>
                  </a:solidFill>
                  <a:latin typeface="Arial"/>
                  <a:cs typeface="Arial"/>
                </a:rPr>
                <a:t>at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a</a:t>
              </a:r>
              <a:r>
                <a:rPr sz="800" spc="2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b="1" spc="60" dirty="0">
                  <a:solidFill>
                    <a:srgbClr val="FF0000"/>
                  </a:solidFill>
                  <a:latin typeface="Arial"/>
                  <a:cs typeface="Arial"/>
                </a:rPr>
                <a:t>part of your data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at</a:t>
              </a:r>
              <a:r>
                <a:rPr sz="800" spc="2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a</a:t>
              </a:r>
              <a:r>
                <a:rPr sz="800" spc="2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time</a:t>
              </a:r>
              <a:r>
                <a:rPr sz="800" spc="2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65" dirty="0">
                  <a:solidFill>
                    <a:srgbClr val="3C3C39"/>
                  </a:solidFill>
                  <a:latin typeface="Arial"/>
                  <a:cs typeface="Arial"/>
                </a:rPr>
                <a:t>but </a:t>
              </a:r>
              <a:r>
                <a:rPr sz="800" spc="70" dirty="0">
                  <a:solidFill>
                    <a:srgbClr val="3C3C39"/>
                  </a:solidFill>
                  <a:latin typeface="Arial"/>
                  <a:cs typeface="Arial"/>
                </a:rPr>
                <a:t>the</a:t>
              </a:r>
              <a:r>
                <a:rPr sz="800" spc="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user</a:t>
              </a:r>
              <a:r>
                <a:rPr sz="800" spc="5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should</a:t>
              </a:r>
              <a:r>
                <a:rPr sz="800" spc="5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have</a:t>
              </a:r>
              <a:r>
                <a:rPr sz="800" spc="45" dirty="0">
                  <a:solidFill>
                    <a:srgbClr val="3C3C39"/>
                  </a:solidFill>
                  <a:latin typeface="Arial"/>
                  <a:cs typeface="Arial"/>
                </a:rPr>
                <a:t> the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possibility</a:t>
              </a:r>
              <a:r>
                <a:rPr sz="800" spc="14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60" dirty="0">
                  <a:solidFill>
                    <a:srgbClr val="3C3C39"/>
                  </a:solidFill>
                  <a:latin typeface="Arial"/>
                  <a:cs typeface="Arial"/>
                </a:rPr>
                <a:t>to</a:t>
              </a:r>
              <a:r>
                <a:rPr sz="800" spc="14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choose</a:t>
              </a:r>
              <a:r>
                <a:rPr sz="800" spc="14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70" dirty="0">
                  <a:solidFill>
                    <a:srgbClr val="3C3C39"/>
                  </a:solidFill>
                  <a:latin typeface="Arial"/>
                  <a:cs typeface="Arial"/>
                </a:rPr>
                <a:t>which</a:t>
              </a:r>
              <a:r>
                <a:rPr sz="800" spc="14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-20" dirty="0">
                  <a:solidFill>
                    <a:srgbClr val="3C3C39"/>
                  </a:solidFill>
                  <a:latin typeface="Arial"/>
                  <a:cs typeface="Arial"/>
                </a:rPr>
                <a:t>part.</a:t>
              </a:r>
              <a:endParaRPr sz="800" dirty="0">
                <a:latin typeface="Arial"/>
                <a:cs typeface="Arial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8898" y="3040625"/>
              <a:ext cx="458400" cy="450599"/>
            </a:xfrm>
            <a:prstGeom prst="rect">
              <a:avLst/>
            </a:prstGeom>
          </p:spPr>
        </p:pic>
      </p:grp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F94C3B0E-C5AE-C596-B9C1-7133E887E78A}"/>
              </a:ext>
            </a:extLst>
          </p:cNvPr>
          <p:cNvGrpSpPr/>
          <p:nvPr/>
        </p:nvGrpSpPr>
        <p:grpSpPr>
          <a:xfrm>
            <a:off x="5715799" y="3040625"/>
            <a:ext cx="2026352" cy="1454656"/>
            <a:chOff x="5715799" y="3040625"/>
            <a:chExt cx="2026352" cy="1454656"/>
          </a:xfrm>
        </p:grpSpPr>
        <p:sp>
          <p:nvSpPr>
            <p:cNvPr id="26" name="object 26"/>
            <p:cNvSpPr txBox="1"/>
            <p:nvPr/>
          </p:nvSpPr>
          <p:spPr>
            <a:xfrm>
              <a:off x="5715799" y="3525637"/>
              <a:ext cx="1392555" cy="96964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spc="60" dirty="0">
                  <a:solidFill>
                    <a:srgbClr val="F7485E"/>
                  </a:solidFill>
                  <a:latin typeface="Arial"/>
                  <a:cs typeface="Arial"/>
                </a:rPr>
                <a:t>Area</a:t>
              </a:r>
              <a:r>
                <a:rPr sz="1400" b="1" spc="15" dirty="0">
                  <a:solidFill>
                    <a:srgbClr val="F7485E"/>
                  </a:solidFill>
                  <a:latin typeface="Arial"/>
                  <a:cs typeface="Arial"/>
                </a:rPr>
                <a:t> </a:t>
              </a:r>
              <a:r>
                <a:rPr sz="1400" b="1" spc="105" dirty="0">
                  <a:solidFill>
                    <a:srgbClr val="F7485E"/>
                  </a:solidFill>
                  <a:latin typeface="Arial"/>
                  <a:cs typeface="Arial"/>
                </a:rPr>
                <a:t>map</a:t>
              </a:r>
              <a:endParaRPr sz="1400" dirty="0">
                <a:latin typeface="Arial"/>
                <a:cs typeface="Arial"/>
              </a:endParaRPr>
            </a:p>
            <a:p>
              <a:pPr marL="12700" marR="5080">
                <a:lnSpc>
                  <a:spcPct val="117200"/>
                </a:lnSpc>
                <a:spcBef>
                  <a:spcPts val="1250"/>
                </a:spcBef>
              </a:pP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Usage: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Good</a:t>
              </a:r>
              <a:r>
                <a:rPr sz="800" spc="8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at</a:t>
              </a:r>
              <a:r>
                <a:rPr sz="800" spc="8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60" dirty="0">
                  <a:solidFill>
                    <a:srgbClr val="3C3C39"/>
                  </a:solidFill>
                  <a:latin typeface="Arial"/>
                  <a:cs typeface="Arial"/>
                </a:rPr>
                <a:t>comparing </a:t>
              </a:r>
              <a:r>
                <a:rPr sz="800" b="1" spc="60" dirty="0">
                  <a:solidFill>
                    <a:srgbClr val="FF0000"/>
                  </a:solidFill>
                  <a:latin typeface="Arial"/>
                  <a:cs typeface="Arial"/>
                </a:rPr>
                <a:t>geographical</a:t>
              </a:r>
              <a:r>
                <a:rPr sz="800" spc="19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dirty="0">
                  <a:solidFill>
                    <a:srgbClr val="3C3C39"/>
                  </a:solidFill>
                  <a:latin typeface="Arial"/>
                  <a:cs typeface="Arial"/>
                </a:rPr>
                <a:t>locations</a:t>
              </a:r>
              <a:r>
                <a:rPr sz="800" spc="19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40" dirty="0">
                  <a:solidFill>
                    <a:srgbClr val="3C3C39"/>
                  </a:solidFill>
                  <a:latin typeface="Arial"/>
                  <a:cs typeface="Arial"/>
                </a:rPr>
                <a:t>and </a:t>
              </a:r>
              <a:r>
                <a:rPr sz="800" spc="55" dirty="0">
                  <a:solidFill>
                    <a:srgbClr val="3C3C39"/>
                  </a:solidFill>
                  <a:latin typeface="Arial"/>
                  <a:cs typeface="Arial"/>
                </a:rPr>
                <a:t>looking</a:t>
              </a:r>
              <a:r>
                <a:rPr sz="800" spc="-10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60" dirty="0">
                  <a:solidFill>
                    <a:srgbClr val="3C3C39"/>
                  </a:solidFill>
                  <a:latin typeface="Arial"/>
                  <a:cs typeface="Arial"/>
                </a:rPr>
                <a:t>into</a:t>
              </a:r>
              <a:r>
                <a:rPr sz="800" spc="-5" dirty="0">
                  <a:solidFill>
                    <a:srgbClr val="3C3C39"/>
                  </a:solidFill>
                  <a:latin typeface="Arial"/>
                  <a:cs typeface="Arial"/>
                </a:rPr>
                <a:t> </a:t>
              </a:r>
              <a:r>
                <a:rPr sz="800" spc="40" dirty="0">
                  <a:solidFill>
                    <a:srgbClr val="3C3C39"/>
                  </a:solidFill>
                  <a:latin typeface="Arial"/>
                  <a:cs typeface="Arial"/>
                </a:rPr>
                <a:t>geographical </a:t>
              </a:r>
              <a:r>
                <a:rPr sz="800" spc="-10" dirty="0">
                  <a:solidFill>
                    <a:srgbClr val="3C3C39"/>
                  </a:solidFill>
                  <a:latin typeface="Arial"/>
                  <a:cs typeface="Arial"/>
                </a:rPr>
                <a:t>patterns.</a:t>
              </a:r>
              <a:endParaRPr sz="800" dirty="0">
                <a:latin typeface="Arial"/>
                <a:cs typeface="Arial"/>
              </a:endParaRPr>
            </a:p>
          </p:txBody>
        </p:sp>
        <p:grpSp>
          <p:nvGrpSpPr>
            <p:cNvPr id="32" name="object 32"/>
            <p:cNvGrpSpPr/>
            <p:nvPr/>
          </p:nvGrpSpPr>
          <p:grpSpPr>
            <a:xfrm>
              <a:off x="7283681" y="3040625"/>
              <a:ext cx="458470" cy="450850"/>
              <a:chOff x="7283681" y="3040625"/>
              <a:chExt cx="458470" cy="450850"/>
            </a:xfrm>
          </p:grpSpPr>
          <p:sp>
            <p:nvSpPr>
              <p:cNvPr id="33" name="object 33"/>
              <p:cNvSpPr/>
              <p:nvPr/>
            </p:nvSpPr>
            <p:spPr>
              <a:xfrm>
                <a:off x="7302731" y="3059675"/>
                <a:ext cx="420370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420370" h="412750">
                    <a:moveTo>
                      <a:pt x="210149" y="412499"/>
                    </a:moveTo>
                    <a:lnTo>
                      <a:pt x="161964" y="407052"/>
                    </a:lnTo>
                    <a:lnTo>
                      <a:pt x="117731" y="391536"/>
                    </a:lnTo>
                    <a:lnTo>
                      <a:pt x="78711" y="367189"/>
                    </a:lnTo>
                    <a:lnTo>
                      <a:pt x="46167" y="335248"/>
                    </a:lnTo>
                    <a:lnTo>
                      <a:pt x="21359" y="296953"/>
                    </a:lnTo>
                    <a:lnTo>
                      <a:pt x="5550" y="253541"/>
                    </a:lnTo>
                    <a:lnTo>
                      <a:pt x="0" y="206249"/>
                    </a:lnTo>
                    <a:lnTo>
                      <a:pt x="5550" y="158958"/>
                    </a:lnTo>
                    <a:lnTo>
                      <a:pt x="21359" y="115546"/>
                    </a:lnTo>
                    <a:lnTo>
                      <a:pt x="46167" y="77251"/>
                    </a:lnTo>
                    <a:lnTo>
                      <a:pt x="78711" y="45310"/>
                    </a:lnTo>
                    <a:lnTo>
                      <a:pt x="117731" y="20963"/>
                    </a:lnTo>
                    <a:lnTo>
                      <a:pt x="161964" y="5447"/>
                    </a:lnTo>
                    <a:lnTo>
                      <a:pt x="210149" y="0"/>
                    </a:lnTo>
                    <a:lnTo>
                      <a:pt x="251339" y="3999"/>
                    </a:lnTo>
                    <a:lnTo>
                      <a:pt x="290570" y="15699"/>
                    </a:lnTo>
                    <a:lnTo>
                      <a:pt x="326741" y="34652"/>
                    </a:lnTo>
                    <a:lnTo>
                      <a:pt x="358748" y="60409"/>
                    </a:lnTo>
                    <a:lnTo>
                      <a:pt x="384992" y="91822"/>
                    </a:lnTo>
                    <a:lnTo>
                      <a:pt x="404303" y="127321"/>
                    </a:lnTo>
                    <a:lnTo>
                      <a:pt x="416224" y="165824"/>
                    </a:lnTo>
                    <a:lnTo>
                      <a:pt x="420299" y="206249"/>
                    </a:lnTo>
                    <a:lnTo>
                      <a:pt x="414749" y="253541"/>
                    </a:lnTo>
                    <a:lnTo>
                      <a:pt x="398940" y="296953"/>
                    </a:lnTo>
                    <a:lnTo>
                      <a:pt x="374132" y="335248"/>
                    </a:lnTo>
                    <a:lnTo>
                      <a:pt x="341588" y="367189"/>
                    </a:lnTo>
                    <a:lnTo>
                      <a:pt x="302568" y="391536"/>
                    </a:lnTo>
                    <a:lnTo>
                      <a:pt x="258335" y="407052"/>
                    </a:lnTo>
                    <a:lnTo>
                      <a:pt x="210149" y="412499"/>
                    </a:lnTo>
                    <a:close/>
                  </a:path>
                </a:pathLst>
              </a:custGeom>
              <a:solidFill>
                <a:srgbClr val="59595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7302731" y="3059675"/>
                <a:ext cx="420370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420370" h="412750">
                    <a:moveTo>
                      <a:pt x="0" y="206249"/>
                    </a:moveTo>
                    <a:lnTo>
                      <a:pt x="5550" y="158958"/>
                    </a:lnTo>
                    <a:lnTo>
                      <a:pt x="21359" y="115546"/>
                    </a:lnTo>
                    <a:lnTo>
                      <a:pt x="46167" y="77251"/>
                    </a:lnTo>
                    <a:lnTo>
                      <a:pt x="78711" y="45310"/>
                    </a:lnTo>
                    <a:lnTo>
                      <a:pt x="117731" y="20963"/>
                    </a:lnTo>
                    <a:lnTo>
                      <a:pt x="161964" y="5447"/>
                    </a:lnTo>
                    <a:lnTo>
                      <a:pt x="210149" y="0"/>
                    </a:lnTo>
                    <a:lnTo>
                      <a:pt x="251339" y="3999"/>
                    </a:lnTo>
                    <a:lnTo>
                      <a:pt x="290570" y="15699"/>
                    </a:lnTo>
                    <a:lnTo>
                      <a:pt x="326741" y="34652"/>
                    </a:lnTo>
                    <a:lnTo>
                      <a:pt x="358748" y="60409"/>
                    </a:lnTo>
                    <a:lnTo>
                      <a:pt x="384992" y="91822"/>
                    </a:lnTo>
                    <a:lnTo>
                      <a:pt x="404303" y="127321"/>
                    </a:lnTo>
                    <a:lnTo>
                      <a:pt x="416224" y="165824"/>
                    </a:lnTo>
                    <a:lnTo>
                      <a:pt x="420299" y="206249"/>
                    </a:lnTo>
                    <a:lnTo>
                      <a:pt x="414749" y="253541"/>
                    </a:lnTo>
                    <a:lnTo>
                      <a:pt x="398940" y="296953"/>
                    </a:lnTo>
                    <a:lnTo>
                      <a:pt x="374132" y="335248"/>
                    </a:lnTo>
                    <a:lnTo>
                      <a:pt x="341588" y="367189"/>
                    </a:lnTo>
                    <a:lnTo>
                      <a:pt x="302568" y="391536"/>
                    </a:lnTo>
                    <a:lnTo>
                      <a:pt x="258335" y="407052"/>
                    </a:lnTo>
                    <a:lnTo>
                      <a:pt x="210149" y="412499"/>
                    </a:lnTo>
                    <a:lnTo>
                      <a:pt x="161964" y="407052"/>
                    </a:lnTo>
                    <a:lnTo>
                      <a:pt x="117731" y="391536"/>
                    </a:lnTo>
                    <a:lnTo>
                      <a:pt x="78711" y="367189"/>
                    </a:lnTo>
                    <a:lnTo>
                      <a:pt x="46167" y="335248"/>
                    </a:lnTo>
                    <a:lnTo>
                      <a:pt x="21359" y="296953"/>
                    </a:lnTo>
                    <a:lnTo>
                      <a:pt x="5550" y="253541"/>
                    </a:lnTo>
                    <a:lnTo>
                      <a:pt x="0" y="206249"/>
                    </a:lnTo>
                    <a:close/>
                  </a:path>
                </a:pathLst>
              </a:custGeom>
              <a:ln w="3809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5" name="object 35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45787" y="3098850"/>
                <a:ext cx="334175" cy="3341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09B3EA-D4F6-E509-CC59-FF9DC5802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0" y="305847"/>
            <a:ext cx="7022465" cy="369332"/>
          </a:xfrm>
        </p:spPr>
        <p:txBody>
          <a:bodyPr/>
          <a:lstStyle/>
          <a:p>
            <a:r>
              <a:rPr lang="en-GB" dirty="0"/>
              <a:t>Flip </a:t>
            </a:r>
            <a:r>
              <a:rPr lang="en-GB" dirty="0" err="1"/>
              <a:t>Tabeller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Excel</a:t>
            </a:r>
          </a:p>
        </p:txBody>
      </p:sp>
      <p:pic>
        <p:nvPicPr>
          <p:cNvPr id="5" name="Billede 4" descr="Et billede, der indeholder bord&#10;&#10;Automatisk genereret beskrivelse">
            <a:extLst>
              <a:ext uri="{FF2B5EF4-FFF2-40B4-BE49-F238E27FC236}">
                <a16:creationId xmlns:a16="http://schemas.microsoft.com/office/drawing/2014/main" id="{B74E7C81-C459-6F99-FD89-66E55C59A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19150"/>
            <a:ext cx="7772400" cy="3849965"/>
          </a:xfrm>
          <a:prstGeom prst="rect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531A6202-CA68-F340-C33B-7BA48FF2B471}"/>
              </a:ext>
            </a:extLst>
          </p:cNvPr>
          <p:cNvSpPr txBox="1"/>
          <p:nvPr/>
        </p:nvSpPr>
        <p:spPr>
          <a:xfrm>
            <a:off x="5410200" y="3028950"/>
            <a:ext cx="3407415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/>
              <a:t>Brug</a:t>
            </a:r>
            <a:r>
              <a:rPr lang="en-GB" dirty="0"/>
              <a:t> </a:t>
            </a:r>
            <a:r>
              <a:rPr lang="en-GB" dirty="0" err="1"/>
              <a:t>funktionen</a:t>
            </a:r>
            <a:r>
              <a:rPr lang="en-GB" dirty="0"/>
              <a:t> </a:t>
            </a:r>
          </a:p>
          <a:p>
            <a:r>
              <a:rPr lang="en-GB" dirty="0"/>
              <a:t>“</a:t>
            </a:r>
            <a:r>
              <a:rPr lang="en-GB" dirty="0" err="1"/>
              <a:t>Indsæt</a:t>
            </a:r>
            <a:r>
              <a:rPr lang="en-GB" dirty="0"/>
              <a:t> </a:t>
            </a:r>
            <a:r>
              <a:rPr lang="en-GB" dirty="0" err="1"/>
              <a:t>Speciel</a:t>
            </a:r>
            <a:r>
              <a:rPr lang="en-GB" dirty="0"/>
              <a:t>” / “</a:t>
            </a:r>
            <a:r>
              <a:rPr lang="en-GB" dirty="0" err="1"/>
              <a:t>Transponer</a:t>
            </a:r>
            <a:r>
              <a:rPr lang="en-GB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2055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F3C36-5D01-7FF1-DDD9-4D5CFC3D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0" y="305847"/>
            <a:ext cx="7022465" cy="369332"/>
          </a:xfrm>
        </p:spPr>
        <p:txBody>
          <a:bodyPr/>
          <a:lstStyle/>
          <a:p>
            <a:r>
              <a:rPr lang="en-GB" dirty="0"/>
              <a:t>Joins </a:t>
            </a:r>
            <a:r>
              <a:rPr lang="en-GB" dirty="0" err="1"/>
              <a:t>i</a:t>
            </a:r>
            <a:r>
              <a:rPr lang="en-GB" dirty="0"/>
              <a:t> Tableau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2F804AC-64BF-D664-3080-7F08D4B0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946150"/>
            <a:ext cx="7772400" cy="3042407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91843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87C8F8-13D4-77A1-3635-A1ABB19A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0" y="305847"/>
            <a:ext cx="7022465" cy="369332"/>
          </a:xfrm>
        </p:spPr>
        <p:txBody>
          <a:bodyPr/>
          <a:lstStyle/>
          <a:p>
            <a:r>
              <a:rPr lang="en-GB" dirty="0"/>
              <a:t>RELATIONSSHIP or JOIN or BLEND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3FA3EBA-8EEA-C114-E58C-500959799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F1CF54C2-BECC-E9A4-4435-DCA78D353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1047750"/>
            <a:ext cx="7772400" cy="3671752"/>
          </a:xfrm>
          <a:prstGeom prst="rect">
            <a:avLst/>
          </a:prstGeom>
          <a:ln w="15875">
            <a:solidFill>
              <a:schemeClr val="accent6">
                <a:alpha val="9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51376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2BB55-8A6E-995B-BF2B-1AE2F814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50" y="305847"/>
            <a:ext cx="7022465" cy="369332"/>
          </a:xfrm>
        </p:spPr>
        <p:txBody>
          <a:bodyPr/>
          <a:lstStyle/>
          <a:p>
            <a:r>
              <a:rPr lang="en-GB" dirty="0" err="1"/>
              <a:t>Binde</a:t>
            </a:r>
            <a:r>
              <a:rPr lang="en-GB" dirty="0"/>
              <a:t> </a:t>
            </a:r>
            <a:r>
              <a:rPr lang="en-GB" dirty="0" err="1"/>
              <a:t>Tabeller</a:t>
            </a:r>
            <a:r>
              <a:rPr lang="en-GB" dirty="0"/>
              <a:t> </a:t>
            </a:r>
            <a:r>
              <a:rPr lang="en-GB" dirty="0" err="1"/>
              <a:t>sammen</a:t>
            </a:r>
            <a:endParaRPr lang="en-GB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E95C90E-194C-4536-5D46-13FFEC705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75179"/>
            <a:ext cx="7315200" cy="4724583"/>
          </a:xfrm>
          <a:prstGeom prst="rect">
            <a:avLst/>
          </a:prstGeom>
          <a:effectLst>
            <a:outerShdw blurRad="50800" dist="50800" dir="5400000" algn="ctr" rotWithShape="0">
              <a:schemeClr val="accent3">
                <a:lumMod val="20000"/>
                <a:lumOff val="80000"/>
                <a:alpha val="71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0274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19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08699" y="4171200"/>
            <a:ext cx="1535430" cy="972819"/>
          </a:xfrm>
          <a:custGeom>
            <a:avLst/>
            <a:gdLst/>
            <a:ahLst/>
            <a:cxnLst/>
            <a:rect l="l" t="t" r="r" b="b"/>
            <a:pathLst>
              <a:path w="1535429" h="972820">
                <a:moveTo>
                  <a:pt x="1535299" y="972299"/>
                </a:moveTo>
                <a:lnTo>
                  <a:pt x="23390" y="972299"/>
                </a:lnTo>
                <a:lnTo>
                  <a:pt x="23012" y="970972"/>
                </a:lnTo>
                <a:lnTo>
                  <a:pt x="13071" y="925691"/>
                </a:lnTo>
                <a:lnTo>
                  <a:pt x="5866" y="879490"/>
                </a:lnTo>
                <a:lnTo>
                  <a:pt x="1480" y="832448"/>
                </a:lnTo>
                <a:lnTo>
                  <a:pt x="0" y="784649"/>
                </a:lnTo>
                <a:lnTo>
                  <a:pt x="1480" y="736851"/>
                </a:lnTo>
                <a:lnTo>
                  <a:pt x="5866" y="689809"/>
                </a:lnTo>
                <a:lnTo>
                  <a:pt x="13071" y="643608"/>
                </a:lnTo>
                <a:lnTo>
                  <a:pt x="23012" y="598327"/>
                </a:lnTo>
                <a:lnTo>
                  <a:pt x="35603" y="554051"/>
                </a:lnTo>
                <a:lnTo>
                  <a:pt x="50760" y="510860"/>
                </a:lnTo>
                <a:lnTo>
                  <a:pt x="68397" y="468836"/>
                </a:lnTo>
                <a:lnTo>
                  <a:pt x="88429" y="428063"/>
                </a:lnTo>
                <a:lnTo>
                  <a:pt x="110773" y="388621"/>
                </a:lnTo>
                <a:lnTo>
                  <a:pt x="135342" y="350594"/>
                </a:lnTo>
                <a:lnTo>
                  <a:pt x="162052" y="314063"/>
                </a:lnTo>
                <a:lnTo>
                  <a:pt x="190819" y="279109"/>
                </a:lnTo>
                <a:lnTo>
                  <a:pt x="221557" y="245816"/>
                </a:lnTo>
                <a:lnTo>
                  <a:pt x="254181" y="214266"/>
                </a:lnTo>
                <a:lnTo>
                  <a:pt x="288607" y="184539"/>
                </a:lnTo>
                <a:lnTo>
                  <a:pt x="324750" y="156719"/>
                </a:lnTo>
                <a:lnTo>
                  <a:pt x="362524" y="130888"/>
                </a:lnTo>
                <a:lnTo>
                  <a:pt x="401846" y="107127"/>
                </a:lnTo>
                <a:lnTo>
                  <a:pt x="442629" y="85519"/>
                </a:lnTo>
                <a:lnTo>
                  <a:pt x="484790" y="66146"/>
                </a:lnTo>
                <a:lnTo>
                  <a:pt x="528243" y="49089"/>
                </a:lnTo>
                <a:lnTo>
                  <a:pt x="572904" y="34432"/>
                </a:lnTo>
                <a:lnTo>
                  <a:pt x="618687" y="22255"/>
                </a:lnTo>
                <a:lnTo>
                  <a:pt x="665508" y="12641"/>
                </a:lnTo>
                <a:lnTo>
                  <a:pt x="713282" y="5673"/>
                </a:lnTo>
                <a:lnTo>
                  <a:pt x="761924" y="1431"/>
                </a:lnTo>
                <a:lnTo>
                  <a:pt x="811349" y="0"/>
                </a:lnTo>
                <a:lnTo>
                  <a:pt x="860830" y="1459"/>
                </a:lnTo>
                <a:lnTo>
                  <a:pt x="909874" y="5803"/>
                </a:lnTo>
                <a:lnTo>
                  <a:pt x="958357" y="12983"/>
                </a:lnTo>
                <a:lnTo>
                  <a:pt x="1006155" y="22949"/>
                </a:lnTo>
                <a:lnTo>
                  <a:pt x="1053144" y="35652"/>
                </a:lnTo>
                <a:lnTo>
                  <a:pt x="1099200" y="51041"/>
                </a:lnTo>
                <a:lnTo>
                  <a:pt x="1144199" y="69067"/>
                </a:lnTo>
                <a:lnTo>
                  <a:pt x="1188018" y="89680"/>
                </a:lnTo>
                <a:lnTo>
                  <a:pt x="1230532" y="112831"/>
                </a:lnTo>
                <a:lnTo>
                  <a:pt x="1271617" y="138470"/>
                </a:lnTo>
                <a:lnTo>
                  <a:pt x="1311150" y="166547"/>
                </a:lnTo>
                <a:lnTo>
                  <a:pt x="1349005" y="197013"/>
                </a:lnTo>
                <a:lnTo>
                  <a:pt x="1385060" y="229818"/>
                </a:lnTo>
                <a:lnTo>
                  <a:pt x="1418982" y="264687"/>
                </a:lnTo>
                <a:lnTo>
                  <a:pt x="1450484" y="301297"/>
                </a:lnTo>
                <a:lnTo>
                  <a:pt x="1479517" y="339528"/>
                </a:lnTo>
                <a:lnTo>
                  <a:pt x="1506028" y="379261"/>
                </a:lnTo>
                <a:lnTo>
                  <a:pt x="1529967" y="420376"/>
                </a:lnTo>
                <a:lnTo>
                  <a:pt x="1535299" y="430978"/>
                </a:lnTo>
                <a:lnTo>
                  <a:pt x="1535299" y="972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08990" cy="836930"/>
          </a:xfrm>
          <a:custGeom>
            <a:avLst/>
            <a:gdLst/>
            <a:ahLst/>
            <a:cxnLst/>
            <a:rect l="l" t="t" r="r" b="b"/>
            <a:pathLst>
              <a:path w="808990" h="836930">
                <a:moveTo>
                  <a:pt x="63024" y="836775"/>
                </a:moveTo>
                <a:lnTo>
                  <a:pt x="13998" y="835267"/>
                </a:lnTo>
                <a:lnTo>
                  <a:pt x="0" y="833971"/>
                </a:lnTo>
                <a:lnTo>
                  <a:pt x="0" y="0"/>
                </a:lnTo>
                <a:lnTo>
                  <a:pt x="795931" y="0"/>
                </a:lnTo>
                <a:lnTo>
                  <a:pt x="800987" y="26496"/>
                </a:lnTo>
                <a:lnTo>
                  <a:pt x="806740" y="76980"/>
                </a:lnTo>
                <a:lnTo>
                  <a:pt x="808674" y="128025"/>
                </a:lnTo>
                <a:lnTo>
                  <a:pt x="807088" y="174625"/>
                </a:lnTo>
                <a:lnTo>
                  <a:pt x="802396" y="220421"/>
                </a:lnTo>
                <a:lnTo>
                  <a:pt x="794695" y="265318"/>
                </a:lnTo>
                <a:lnTo>
                  <a:pt x="784084" y="309224"/>
                </a:lnTo>
                <a:lnTo>
                  <a:pt x="770661" y="352044"/>
                </a:lnTo>
                <a:lnTo>
                  <a:pt x="754524" y="393687"/>
                </a:lnTo>
                <a:lnTo>
                  <a:pt x="735772" y="434057"/>
                </a:lnTo>
                <a:lnTo>
                  <a:pt x="714503" y="473062"/>
                </a:lnTo>
                <a:lnTo>
                  <a:pt x="690816" y="510609"/>
                </a:lnTo>
                <a:lnTo>
                  <a:pt x="664807" y="546603"/>
                </a:lnTo>
                <a:lnTo>
                  <a:pt x="636577" y="580952"/>
                </a:lnTo>
                <a:lnTo>
                  <a:pt x="606222" y="613563"/>
                </a:lnTo>
                <a:lnTo>
                  <a:pt x="573841" y="644341"/>
                </a:lnTo>
                <a:lnTo>
                  <a:pt x="539533" y="673193"/>
                </a:lnTo>
                <a:lnTo>
                  <a:pt x="503396" y="700027"/>
                </a:lnTo>
                <a:lnTo>
                  <a:pt x="465527" y="724748"/>
                </a:lnTo>
                <a:lnTo>
                  <a:pt x="426026" y="747264"/>
                </a:lnTo>
                <a:lnTo>
                  <a:pt x="384990" y="767480"/>
                </a:lnTo>
                <a:lnTo>
                  <a:pt x="342518" y="785304"/>
                </a:lnTo>
                <a:lnTo>
                  <a:pt x="298708" y="800642"/>
                </a:lnTo>
                <a:lnTo>
                  <a:pt x="253658" y="813401"/>
                </a:lnTo>
                <a:lnTo>
                  <a:pt x="207466" y="823487"/>
                </a:lnTo>
                <a:lnTo>
                  <a:pt x="160231" y="830807"/>
                </a:lnTo>
                <a:lnTo>
                  <a:pt x="112051" y="835267"/>
                </a:lnTo>
                <a:lnTo>
                  <a:pt x="63024" y="836775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00600" y="1733550"/>
            <a:ext cx="4343400" cy="2540438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9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Introduction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3C3C39"/>
                </a:solidFill>
                <a:latin typeface="Arial"/>
                <a:cs typeface="Arial"/>
              </a:rPr>
              <a:t>training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3C3C39"/>
                </a:solidFill>
                <a:latin typeface="Arial"/>
                <a:cs typeface="Arial"/>
              </a:rPr>
              <a:t>tableau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spc="90" dirty="0">
                <a:solidFill>
                  <a:srgbClr val="3C3C39"/>
                </a:solidFill>
                <a:latin typeface="Arial"/>
                <a:cs typeface="Arial"/>
              </a:rPr>
              <a:t>Connect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6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Char char="●"/>
              <a:tabLst>
                <a:tab pos="332740" algn="l"/>
                <a:tab pos="333375" algn="l"/>
              </a:tabLst>
            </a:pP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Basic</a:t>
            </a:r>
            <a:r>
              <a:rPr sz="1600" spc="1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3C3C39"/>
                </a:solidFill>
                <a:latin typeface="Arial"/>
                <a:cs typeface="Arial"/>
              </a:rPr>
              <a:t>visualizations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0" dirty="0">
                <a:solidFill>
                  <a:srgbClr val="3C3C39"/>
                </a:solidFill>
                <a:latin typeface="Arial"/>
                <a:cs typeface="Arial"/>
              </a:rPr>
              <a:t>Filtering,</a:t>
            </a:r>
            <a:r>
              <a:rPr sz="16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3C3C39"/>
                </a:solidFill>
                <a:latin typeface="Arial"/>
                <a:cs typeface="Arial"/>
              </a:rPr>
              <a:t>dates</a:t>
            </a:r>
            <a:r>
              <a:rPr sz="16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C3C39"/>
                </a:solidFill>
                <a:latin typeface="Arial"/>
                <a:cs typeface="Arial"/>
              </a:rPr>
              <a:t>&amp;</a:t>
            </a:r>
            <a:r>
              <a:rPr sz="16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3C3C39"/>
                </a:solidFill>
                <a:latin typeface="Arial"/>
                <a:cs typeface="Arial"/>
              </a:rPr>
              <a:t>maps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spc="65" dirty="0">
                <a:solidFill>
                  <a:srgbClr val="3C3C39"/>
                </a:solidFill>
                <a:latin typeface="Arial"/>
                <a:cs typeface="Arial"/>
              </a:rPr>
              <a:t>Dashboards</a:t>
            </a:r>
            <a:endParaRPr lang="da-DK" sz="1600" spc="65" dirty="0">
              <a:solidFill>
                <a:srgbClr val="3C3C39"/>
              </a:solidFill>
              <a:latin typeface="Arial"/>
              <a:cs typeface="Arial"/>
            </a:endParaRPr>
          </a:p>
          <a:p>
            <a:pPr marL="332740" indent="-320675"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lang="da-DK" sz="1600" spc="65" dirty="0">
                <a:solidFill>
                  <a:srgbClr val="3C3C39"/>
                </a:solidFill>
                <a:latin typeface="Arial"/>
                <a:cs typeface="Arial"/>
              </a:rPr>
              <a:t>Join databases</a:t>
            </a:r>
            <a:endParaRPr sz="1600" dirty="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869"/>
              </a:spcBef>
              <a:buSzPct val="85714"/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600" b="1" spc="60" dirty="0">
                <a:solidFill>
                  <a:srgbClr val="3C3C39"/>
                </a:solidFill>
                <a:latin typeface="Arial"/>
                <a:cs typeface="Arial"/>
              </a:rPr>
              <a:t>Recap</a:t>
            </a:r>
            <a:r>
              <a:rPr sz="1600" b="1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7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600" b="1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12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600" b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600" b="1" spc="45" dirty="0">
                <a:solidFill>
                  <a:srgbClr val="3C3C39"/>
                </a:solidFill>
                <a:latin typeface="Arial"/>
                <a:cs typeface="Arial"/>
              </a:rPr>
              <a:t>day</a:t>
            </a:r>
            <a:endParaRPr sz="1600" b="1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9200" y="939690"/>
            <a:ext cx="21558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355" dirty="0"/>
              <a:t>Agenda</a:t>
            </a:r>
            <a:endParaRPr sz="4200" dirty="0"/>
          </a:p>
        </p:txBody>
      </p:sp>
    </p:spTree>
    <p:extLst>
      <p:ext uri="{BB962C8B-B14F-4D97-AF65-F5344CB8AC3E}">
        <p14:creationId xmlns:p14="http://schemas.microsoft.com/office/powerpoint/2010/main" val="283809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350" y="305847"/>
            <a:ext cx="70224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b="1" spc="70" dirty="0">
                <a:latin typeface="Arial"/>
                <a:cs typeface="Arial"/>
              </a:rPr>
              <a:t>Opsummering</a:t>
            </a:r>
            <a:endParaRPr b="1" spc="7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31887" y="1257999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04912" y="1571562"/>
            <a:ext cx="1674495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solidFill>
                  <a:srgbClr val="F7485E"/>
                </a:solidFill>
                <a:latin typeface="Arial"/>
                <a:cs typeface="Arial"/>
              </a:rPr>
              <a:t>Line</a:t>
            </a:r>
            <a:r>
              <a:rPr sz="1400" b="1" spc="1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b="1" spc="75" dirty="0">
                <a:solidFill>
                  <a:srgbClr val="F7485E"/>
                </a:solidFill>
                <a:latin typeface="Arial"/>
                <a:cs typeface="Arial"/>
              </a:rPr>
              <a:t>chart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1250"/>
              </a:spcBef>
            </a:pP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Usage:</a:t>
            </a:r>
            <a:r>
              <a:rPr sz="800" spc="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Good</a:t>
            </a:r>
            <a:r>
              <a:rPr sz="800" spc="1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for</a:t>
            </a:r>
            <a:r>
              <a:rPr sz="800" spc="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continuous</a:t>
            </a:r>
            <a:r>
              <a:rPr sz="800" spc="1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35" dirty="0">
                <a:solidFill>
                  <a:srgbClr val="3C3C39"/>
                </a:solidFill>
                <a:latin typeface="Arial"/>
                <a:cs typeface="Arial"/>
              </a:rPr>
              <a:t>data </a:t>
            </a:r>
            <a:r>
              <a:rPr sz="800" spc="65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8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when</a:t>
            </a:r>
            <a:r>
              <a:rPr sz="8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looking</a:t>
            </a:r>
            <a:r>
              <a:rPr sz="8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at</a:t>
            </a:r>
            <a:r>
              <a:rPr sz="8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trend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seasonality</a:t>
            </a:r>
            <a:r>
              <a:rPr sz="800" spc="1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over</a:t>
            </a:r>
            <a:r>
              <a:rPr sz="800" spc="1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45" dirty="0">
                <a:solidFill>
                  <a:srgbClr val="3C3C39"/>
                </a:solidFill>
                <a:latin typeface="Arial"/>
                <a:cs typeface="Arial"/>
              </a:rPr>
              <a:t>time.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0937" y="1261612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93962" y="1575175"/>
            <a:ext cx="1619250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F7485E"/>
                </a:solidFill>
                <a:latin typeface="Arial"/>
                <a:cs typeface="Arial"/>
              </a:rPr>
              <a:t>Bar</a:t>
            </a:r>
            <a:r>
              <a:rPr sz="1400" b="1" spc="1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b="1" spc="65" dirty="0">
                <a:solidFill>
                  <a:srgbClr val="F7485E"/>
                </a:solidFill>
                <a:latin typeface="Arial"/>
                <a:cs typeface="Arial"/>
              </a:rPr>
              <a:t>chart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1250"/>
              </a:spcBef>
            </a:pP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Usage: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Good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at</a:t>
            </a:r>
            <a:r>
              <a:rPr sz="8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60" dirty="0">
                <a:solidFill>
                  <a:srgbClr val="3C3C39"/>
                </a:solidFill>
                <a:latin typeface="Arial"/>
                <a:cs typeface="Arial"/>
              </a:rPr>
              <a:t>comparing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categories</a:t>
            </a:r>
            <a:r>
              <a:rPr sz="8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65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8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numbers.</a:t>
            </a:r>
            <a:r>
              <a:rPr sz="8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one</a:t>
            </a:r>
            <a:r>
              <a:rPr sz="800" spc="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800" spc="70" dirty="0">
                <a:solidFill>
                  <a:srgbClr val="3C3C39"/>
                </a:solidFill>
                <a:latin typeface="Arial"/>
                <a:cs typeface="Arial"/>
              </a:rPr>
              <a:t> the</a:t>
            </a:r>
            <a:r>
              <a:rPr sz="8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75" dirty="0">
                <a:solidFill>
                  <a:srgbClr val="3C3C39"/>
                </a:solidFill>
                <a:latin typeface="Arial"/>
                <a:cs typeface="Arial"/>
              </a:rPr>
              <a:t>most</a:t>
            </a:r>
            <a:r>
              <a:rPr sz="800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used</a:t>
            </a:r>
            <a:r>
              <a:rPr sz="8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3C3C39"/>
                </a:solidFill>
                <a:latin typeface="Arial"/>
                <a:cs typeface="Arial"/>
              </a:rPr>
              <a:t>visualizations.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42837" y="1257999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15862" y="1571562"/>
            <a:ext cx="1699895" cy="969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solidFill>
                  <a:srgbClr val="F7485E"/>
                </a:solidFill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1250"/>
              </a:spcBef>
            </a:pP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Usage: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Good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at</a:t>
            </a:r>
            <a:r>
              <a:rPr sz="8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60" dirty="0">
                <a:solidFill>
                  <a:srgbClr val="3C3C39"/>
                </a:solidFill>
                <a:latin typeface="Arial"/>
                <a:cs typeface="Arial"/>
              </a:rPr>
              <a:t>comparing </a:t>
            </a:r>
            <a:r>
              <a:rPr sz="800" spc="70" dirty="0">
                <a:solidFill>
                  <a:srgbClr val="3C3C39"/>
                </a:solidFill>
                <a:latin typeface="Arial"/>
                <a:cs typeface="Arial"/>
              </a:rPr>
              <a:t>numbers</a:t>
            </a:r>
            <a:r>
              <a:rPr sz="8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if</a:t>
            </a:r>
            <a:r>
              <a:rPr sz="8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you</a:t>
            </a:r>
            <a:r>
              <a:rPr sz="8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70" dirty="0">
                <a:solidFill>
                  <a:srgbClr val="3C3C39"/>
                </a:solidFill>
                <a:latin typeface="Arial"/>
                <a:cs typeface="Arial"/>
              </a:rPr>
              <a:t>want</a:t>
            </a:r>
            <a:r>
              <a:rPr sz="8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6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8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ass</a:t>
            </a:r>
            <a:r>
              <a:rPr sz="8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lots</a:t>
            </a:r>
            <a:r>
              <a:rPr sz="8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800" spc="50" dirty="0">
                <a:solidFill>
                  <a:srgbClr val="3C3C39"/>
                </a:solidFill>
                <a:latin typeface="Arial"/>
                <a:cs typeface="Arial"/>
              </a:rPr>
              <a:t> information.</a:t>
            </a:r>
            <a:r>
              <a:rPr sz="8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Note:</a:t>
            </a:r>
            <a:r>
              <a:rPr sz="800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if</a:t>
            </a:r>
            <a:r>
              <a:rPr sz="800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too</a:t>
            </a:r>
            <a:r>
              <a:rPr sz="800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big,</a:t>
            </a:r>
            <a:r>
              <a:rPr sz="800" spc="6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35" dirty="0">
                <a:solidFill>
                  <a:srgbClr val="3C3C39"/>
                </a:solidFill>
                <a:latin typeface="Arial"/>
                <a:cs typeface="Arial"/>
              </a:rPr>
              <a:t>it</a:t>
            </a:r>
            <a:r>
              <a:rPr sz="800" spc="5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0" dirty="0">
                <a:solidFill>
                  <a:srgbClr val="3C3C39"/>
                </a:solidFill>
                <a:latin typeface="Arial"/>
                <a:cs typeface="Arial"/>
              </a:rPr>
              <a:t>can</a:t>
            </a:r>
            <a:r>
              <a:rPr sz="8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60" dirty="0">
                <a:solidFill>
                  <a:srgbClr val="3C3C39"/>
                </a:solidFill>
                <a:latin typeface="Arial"/>
                <a:cs typeface="Arial"/>
              </a:rPr>
              <a:t>be</a:t>
            </a:r>
            <a:r>
              <a:rPr sz="8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3C3C39"/>
                </a:solidFill>
                <a:latin typeface="Arial"/>
                <a:cs typeface="Arial"/>
              </a:rPr>
              <a:t>confusing.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08961" y="1086549"/>
            <a:ext cx="458470" cy="450850"/>
            <a:chOff x="3008961" y="1086549"/>
            <a:chExt cx="458470" cy="450850"/>
          </a:xfrm>
        </p:grpSpPr>
        <p:sp>
          <p:nvSpPr>
            <p:cNvPr id="10" name="object 10"/>
            <p:cNvSpPr/>
            <p:nvPr/>
          </p:nvSpPr>
          <p:spPr>
            <a:xfrm>
              <a:off x="3028011" y="1105599"/>
              <a:ext cx="420370" cy="412750"/>
            </a:xfrm>
            <a:custGeom>
              <a:avLst/>
              <a:gdLst/>
              <a:ahLst/>
              <a:cxnLst/>
              <a:rect l="l" t="t" r="r" b="b"/>
              <a:pathLst>
                <a:path w="420370" h="412750">
                  <a:moveTo>
                    <a:pt x="210149" y="412499"/>
                  </a:moveTo>
                  <a:lnTo>
                    <a:pt x="161964" y="407052"/>
                  </a:lnTo>
                  <a:lnTo>
                    <a:pt x="117731" y="391536"/>
                  </a:lnTo>
                  <a:lnTo>
                    <a:pt x="78711" y="367189"/>
                  </a:lnTo>
                  <a:lnTo>
                    <a:pt x="46167" y="335248"/>
                  </a:lnTo>
                  <a:lnTo>
                    <a:pt x="21359" y="296953"/>
                  </a:lnTo>
                  <a:lnTo>
                    <a:pt x="5550" y="253541"/>
                  </a:lnTo>
                  <a:lnTo>
                    <a:pt x="0" y="206249"/>
                  </a:lnTo>
                  <a:lnTo>
                    <a:pt x="5550" y="158958"/>
                  </a:lnTo>
                  <a:lnTo>
                    <a:pt x="21359" y="115546"/>
                  </a:lnTo>
                  <a:lnTo>
                    <a:pt x="46167" y="77251"/>
                  </a:lnTo>
                  <a:lnTo>
                    <a:pt x="78711" y="45310"/>
                  </a:lnTo>
                  <a:lnTo>
                    <a:pt x="117731" y="20963"/>
                  </a:lnTo>
                  <a:lnTo>
                    <a:pt x="161964" y="5447"/>
                  </a:lnTo>
                  <a:lnTo>
                    <a:pt x="210149" y="0"/>
                  </a:lnTo>
                  <a:lnTo>
                    <a:pt x="251339" y="3999"/>
                  </a:lnTo>
                  <a:lnTo>
                    <a:pt x="290570" y="15699"/>
                  </a:lnTo>
                  <a:lnTo>
                    <a:pt x="326741" y="34652"/>
                  </a:lnTo>
                  <a:lnTo>
                    <a:pt x="358748" y="60409"/>
                  </a:lnTo>
                  <a:lnTo>
                    <a:pt x="384992" y="91822"/>
                  </a:lnTo>
                  <a:lnTo>
                    <a:pt x="404303" y="127321"/>
                  </a:lnTo>
                  <a:lnTo>
                    <a:pt x="416224" y="165824"/>
                  </a:lnTo>
                  <a:lnTo>
                    <a:pt x="420300" y="206249"/>
                  </a:lnTo>
                  <a:lnTo>
                    <a:pt x="414749" y="253541"/>
                  </a:lnTo>
                  <a:lnTo>
                    <a:pt x="398940" y="296953"/>
                  </a:lnTo>
                  <a:lnTo>
                    <a:pt x="374132" y="335248"/>
                  </a:lnTo>
                  <a:lnTo>
                    <a:pt x="341588" y="367189"/>
                  </a:lnTo>
                  <a:lnTo>
                    <a:pt x="302568" y="391536"/>
                  </a:lnTo>
                  <a:lnTo>
                    <a:pt x="258335" y="407052"/>
                  </a:lnTo>
                  <a:lnTo>
                    <a:pt x="210149" y="4124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28011" y="1105599"/>
              <a:ext cx="420370" cy="412750"/>
            </a:xfrm>
            <a:custGeom>
              <a:avLst/>
              <a:gdLst/>
              <a:ahLst/>
              <a:cxnLst/>
              <a:rect l="l" t="t" r="r" b="b"/>
              <a:pathLst>
                <a:path w="420370" h="412750">
                  <a:moveTo>
                    <a:pt x="0" y="206249"/>
                  </a:moveTo>
                  <a:lnTo>
                    <a:pt x="5550" y="158958"/>
                  </a:lnTo>
                  <a:lnTo>
                    <a:pt x="21359" y="115546"/>
                  </a:lnTo>
                  <a:lnTo>
                    <a:pt x="46167" y="77251"/>
                  </a:lnTo>
                  <a:lnTo>
                    <a:pt x="78711" y="45310"/>
                  </a:lnTo>
                  <a:lnTo>
                    <a:pt x="117731" y="20963"/>
                  </a:lnTo>
                  <a:lnTo>
                    <a:pt x="161964" y="5447"/>
                  </a:lnTo>
                  <a:lnTo>
                    <a:pt x="210149" y="0"/>
                  </a:lnTo>
                  <a:lnTo>
                    <a:pt x="251339" y="3999"/>
                  </a:lnTo>
                  <a:lnTo>
                    <a:pt x="290570" y="15699"/>
                  </a:lnTo>
                  <a:lnTo>
                    <a:pt x="326741" y="34652"/>
                  </a:lnTo>
                  <a:lnTo>
                    <a:pt x="358748" y="60409"/>
                  </a:lnTo>
                  <a:lnTo>
                    <a:pt x="384992" y="91822"/>
                  </a:lnTo>
                  <a:lnTo>
                    <a:pt x="404303" y="127321"/>
                  </a:lnTo>
                  <a:lnTo>
                    <a:pt x="416224" y="165824"/>
                  </a:lnTo>
                  <a:lnTo>
                    <a:pt x="420300" y="206249"/>
                  </a:lnTo>
                  <a:lnTo>
                    <a:pt x="414749" y="253541"/>
                  </a:lnTo>
                  <a:lnTo>
                    <a:pt x="398940" y="296953"/>
                  </a:lnTo>
                  <a:lnTo>
                    <a:pt x="374132" y="335248"/>
                  </a:lnTo>
                  <a:lnTo>
                    <a:pt x="341588" y="367189"/>
                  </a:lnTo>
                  <a:lnTo>
                    <a:pt x="302568" y="391536"/>
                  </a:lnTo>
                  <a:lnTo>
                    <a:pt x="258335" y="407052"/>
                  </a:lnTo>
                  <a:lnTo>
                    <a:pt x="210149" y="412499"/>
                  </a:lnTo>
                  <a:lnTo>
                    <a:pt x="161964" y="407052"/>
                  </a:lnTo>
                  <a:lnTo>
                    <a:pt x="117731" y="391536"/>
                  </a:lnTo>
                  <a:lnTo>
                    <a:pt x="78711" y="367189"/>
                  </a:lnTo>
                  <a:lnTo>
                    <a:pt x="46167" y="335248"/>
                  </a:lnTo>
                  <a:lnTo>
                    <a:pt x="21359" y="296953"/>
                  </a:lnTo>
                  <a:lnTo>
                    <a:pt x="5550" y="253541"/>
                  </a:lnTo>
                  <a:lnTo>
                    <a:pt x="0" y="2062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5300" y="1149075"/>
              <a:ext cx="331445" cy="33143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136821" y="1086549"/>
            <a:ext cx="458470" cy="450850"/>
            <a:chOff x="5136821" y="1086549"/>
            <a:chExt cx="458470" cy="450850"/>
          </a:xfrm>
        </p:grpSpPr>
        <p:sp>
          <p:nvSpPr>
            <p:cNvPr id="14" name="object 14"/>
            <p:cNvSpPr/>
            <p:nvPr/>
          </p:nvSpPr>
          <p:spPr>
            <a:xfrm>
              <a:off x="5155871" y="1105599"/>
              <a:ext cx="420370" cy="412750"/>
            </a:xfrm>
            <a:custGeom>
              <a:avLst/>
              <a:gdLst/>
              <a:ahLst/>
              <a:cxnLst/>
              <a:rect l="l" t="t" r="r" b="b"/>
              <a:pathLst>
                <a:path w="420370" h="412750">
                  <a:moveTo>
                    <a:pt x="210149" y="412499"/>
                  </a:moveTo>
                  <a:lnTo>
                    <a:pt x="161964" y="407052"/>
                  </a:lnTo>
                  <a:lnTo>
                    <a:pt x="117731" y="391536"/>
                  </a:lnTo>
                  <a:lnTo>
                    <a:pt x="78711" y="367189"/>
                  </a:lnTo>
                  <a:lnTo>
                    <a:pt x="46167" y="335248"/>
                  </a:lnTo>
                  <a:lnTo>
                    <a:pt x="21359" y="296953"/>
                  </a:lnTo>
                  <a:lnTo>
                    <a:pt x="5550" y="253541"/>
                  </a:lnTo>
                  <a:lnTo>
                    <a:pt x="0" y="206249"/>
                  </a:lnTo>
                  <a:lnTo>
                    <a:pt x="5550" y="158958"/>
                  </a:lnTo>
                  <a:lnTo>
                    <a:pt x="21359" y="115546"/>
                  </a:lnTo>
                  <a:lnTo>
                    <a:pt x="46167" y="77251"/>
                  </a:lnTo>
                  <a:lnTo>
                    <a:pt x="78711" y="45310"/>
                  </a:lnTo>
                  <a:lnTo>
                    <a:pt x="117731" y="20963"/>
                  </a:lnTo>
                  <a:lnTo>
                    <a:pt x="161964" y="5447"/>
                  </a:lnTo>
                  <a:lnTo>
                    <a:pt x="210149" y="0"/>
                  </a:lnTo>
                  <a:lnTo>
                    <a:pt x="251339" y="3999"/>
                  </a:lnTo>
                  <a:lnTo>
                    <a:pt x="290571" y="15699"/>
                  </a:lnTo>
                  <a:lnTo>
                    <a:pt x="326741" y="34652"/>
                  </a:lnTo>
                  <a:lnTo>
                    <a:pt x="358748" y="60409"/>
                  </a:lnTo>
                  <a:lnTo>
                    <a:pt x="384992" y="91822"/>
                  </a:lnTo>
                  <a:lnTo>
                    <a:pt x="404303" y="127321"/>
                  </a:lnTo>
                  <a:lnTo>
                    <a:pt x="416224" y="165824"/>
                  </a:lnTo>
                  <a:lnTo>
                    <a:pt x="420299" y="206249"/>
                  </a:lnTo>
                  <a:lnTo>
                    <a:pt x="414749" y="253541"/>
                  </a:lnTo>
                  <a:lnTo>
                    <a:pt x="398940" y="296953"/>
                  </a:lnTo>
                  <a:lnTo>
                    <a:pt x="374132" y="335248"/>
                  </a:lnTo>
                  <a:lnTo>
                    <a:pt x="341588" y="367189"/>
                  </a:lnTo>
                  <a:lnTo>
                    <a:pt x="302568" y="391536"/>
                  </a:lnTo>
                  <a:lnTo>
                    <a:pt x="258335" y="407052"/>
                  </a:lnTo>
                  <a:lnTo>
                    <a:pt x="210149" y="4124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55871" y="1105599"/>
              <a:ext cx="420370" cy="412750"/>
            </a:xfrm>
            <a:custGeom>
              <a:avLst/>
              <a:gdLst/>
              <a:ahLst/>
              <a:cxnLst/>
              <a:rect l="l" t="t" r="r" b="b"/>
              <a:pathLst>
                <a:path w="420370" h="412750">
                  <a:moveTo>
                    <a:pt x="0" y="206249"/>
                  </a:moveTo>
                  <a:lnTo>
                    <a:pt x="5550" y="158958"/>
                  </a:lnTo>
                  <a:lnTo>
                    <a:pt x="21359" y="115546"/>
                  </a:lnTo>
                  <a:lnTo>
                    <a:pt x="46167" y="77251"/>
                  </a:lnTo>
                  <a:lnTo>
                    <a:pt x="78711" y="45310"/>
                  </a:lnTo>
                  <a:lnTo>
                    <a:pt x="117731" y="20963"/>
                  </a:lnTo>
                  <a:lnTo>
                    <a:pt x="161964" y="5447"/>
                  </a:lnTo>
                  <a:lnTo>
                    <a:pt x="210149" y="0"/>
                  </a:lnTo>
                  <a:lnTo>
                    <a:pt x="251339" y="3999"/>
                  </a:lnTo>
                  <a:lnTo>
                    <a:pt x="290571" y="15699"/>
                  </a:lnTo>
                  <a:lnTo>
                    <a:pt x="326741" y="34652"/>
                  </a:lnTo>
                  <a:lnTo>
                    <a:pt x="358748" y="60409"/>
                  </a:lnTo>
                  <a:lnTo>
                    <a:pt x="384992" y="91822"/>
                  </a:lnTo>
                  <a:lnTo>
                    <a:pt x="404303" y="127321"/>
                  </a:lnTo>
                  <a:lnTo>
                    <a:pt x="416224" y="165824"/>
                  </a:lnTo>
                  <a:lnTo>
                    <a:pt x="420299" y="206249"/>
                  </a:lnTo>
                  <a:lnTo>
                    <a:pt x="414749" y="253541"/>
                  </a:lnTo>
                  <a:lnTo>
                    <a:pt x="398940" y="296953"/>
                  </a:lnTo>
                  <a:lnTo>
                    <a:pt x="374132" y="335248"/>
                  </a:lnTo>
                  <a:lnTo>
                    <a:pt x="341588" y="367189"/>
                  </a:lnTo>
                  <a:lnTo>
                    <a:pt x="302568" y="391536"/>
                  </a:lnTo>
                  <a:lnTo>
                    <a:pt x="258335" y="407052"/>
                  </a:lnTo>
                  <a:lnTo>
                    <a:pt x="210149" y="412499"/>
                  </a:lnTo>
                  <a:lnTo>
                    <a:pt x="161964" y="407052"/>
                  </a:lnTo>
                  <a:lnTo>
                    <a:pt x="117731" y="391536"/>
                  </a:lnTo>
                  <a:lnTo>
                    <a:pt x="78711" y="367189"/>
                  </a:lnTo>
                  <a:lnTo>
                    <a:pt x="46167" y="335248"/>
                  </a:lnTo>
                  <a:lnTo>
                    <a:pt x="21359" y="296953"/>
                  </a:lnTo>
                  <a:lnTo>
                    <a:pt x="5550" y="253541"/>
                  </a:lnTo>
                  <a:lnTo>
                    <a:pt x="0" y="2062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9712" y="1166012"/>
              <a:ext cx="291674" cy="291674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7283744" y="1086549"/>
            <a:ext cx="458470" cy="450850"/>
            <a:chOff x="7283744" y="1086549"/>
            <a:chExt cx="458470" cy="450850"/>
          </a:xfrm>
        </p:grpSpPr>
        <p:sp>
          <p:nvSpPr>
            <p:cNvPr id="18" name="object 18"/>
            <p:cNvSpPr/>
            <p:nvPr/>
          </p:nvSpPr>
          <p:spPr>
            <a:xfrm>
              <a:off x="7302794" y="1105599"/>
              <a:ext cx="420370" cy="412750"/>
            </a:xfrm>
            <a:custGeom>
              <a:avLst/>
              <a:gdLst/>
              <a:ahLst/>
              <a:cxnLst/>
              <a:rect l="l" t="t" r="r" b="b"/>
              <a:pathLst>
                <a:path w="420370" h="412750">
                  <a:moveTo>
                    <a:pt x="210149" y="412499"/>
                  </a:moveTo>
                  <a:lnTo>
                    <a:pt x="161964" y="407052"/>
                  </a:lnTo>
                  <a:lnTo>
                    <a:pt x="117731" y="391536"/>
                  </a:lnTo>
                  <a:lnTo>
                    <a:pt x="78711" y="367189"/>
                  </a:lnTo>
                  <a:lnTo>
                    <a:pt x="46167" y="335248"/>
                  </a:lnTo>
                  <a:lnTo>
                    <a:pt x="21359" y="296953"/>
                  </a:lnTo>
                  <a:lnTo>
                    <a:pt x="5550" y="253541"/>
                  </a:lnTo>
                  <a:lnTo>
                    <a:pt x="0" y="206249"/>
                  </a:lnTo>
                  <a:lnTo>
                    <a:pt x="5550" y="158958"/>
                  </a:lnTo>
                  <a:lnTo>
                    <a:pt x="21359" y="115546"/>
                  </a:lnTo>
                  <a:lnTo>
                    <a:pt x="46167" y="77251"/>
                  </a:lnTo>
                  <a:lnTo>
                    <a:pt x="78711" y="45310"/>
                  </a:lnTo>
                  <a:lnTo>
                    <a:pt x="117731" y="20963"/>
                  </a:lnTo>
                  <a:lnTo>
                    <a:pt x="161964" y="5447"/>
                  </a:lnTo>
                  <a:lnTo>
                    <a:pt x="210149" y="0"/>
                  </a:lnTo>
                  <a:lnTo>
                    <a:pt x="251339" y="3999"/>
                  </a:lnTo>
                  <a:lnTo>
                    <a:pt x="290570" y="15699"/>
                  </a:lnTo>
                  <a:lnTo>
                    <a:pt x="326741" y="34652"/>
                  </a:lnTo>
                  <a:lnTo>
                    <a:pt x="358748" y="60409"/>
                  </a:lnTo>
                  <a:lnTo>
                    <a:pt x="384992" y="91822"/>
                  </a:lnTo>
                  <a:lnTo>
                    <a:pt x="404303" y="127321"/>
                  </a:lnTo>
                  <a:lnTo>
                    <a:pt x="416224" y="165824"/>
                  </a:lnTo>
                  <a:lnTo>
                    <a:pt x="420299" y="206249"/>
                  </a:lnTo>
                  <a:lnTo>
                    <a:pt x="414749" y="253541"/>
                  </a:lnTo>
                  <a:lnTo>
                    <a:pt x="398940" y="296953"/>
                  </a:lnTo>
                  <a:lnTo>
                    <a:pt x="374132" y="335248"/>
                  </a:lnTo>
                  <a:lnTo>
                    <a:pt x="341588" y="367189"/>
                  </a:lnTo>
                  <a:lnTo>
                    <a:pt x="302568" y="391536"/>
                  </a:lnTo>
                  <a:lnTo>
                    <a:pt x="258335" y="407052"/>
                  </a:lnTo>
                  <a:lnTo>
                    <a:pt x="210149" y="4124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02794" y="1105599"/>
              <a:ext cx="420370" cy="412750"/>
            </a:xfrm>
            <a:custGeom>
              <a:avLst/>
              <a:gdLst/>
              <a:ahLst/>
              <a:cxnLst/>
              <a:rect l="l" t="t" r="r" b="b"/>
              <a:pathLst>
                <a:path w="420370" h="412750">
                  <a:moveTo>
                    <a:pt x="0" y="206249"/>
                  </a:moveTo>
                  <a:lnTo>
                    <a:pt x="5550" y="158958"/>
                  </a:lnTo>
                  <a:lnTo>
                    <a:pt x="21359" y="115546"/>
                  </a:lnTo>
                  <a:lnTo>
                    <a:pt x="46167" y="77251"/>
                  </a:lnTo>
                  <a:lnTo>
                    <a:pt x="78711" y="45310"/>
                  </a:lnTo>
                  <a:lnTo>
                    <a:pt x="117731" y="20963"/>
                  </a:lnTo>
                  <a:lnTo>
                    <a:pt x="161964" y="5447"/>
                  </a:lnTo>
                  <a:lnTo>
                    <a:pt x="210149" y="0"/>
                  </a:lnTo>
                  <a:lnTo>
                    <a:pt x="251339" y="3999"/>
                  </a:lnTo>
                  <a:lnTo>
                    <a:pt x="290570" y="15699"/>
                  </a:lnTo>
                  <a:lnTo>
                    <a:pt x="326741" y="34652"/>
                  </a:lnTo>
                  <a:lnTo>
                    <a:pt x="358748" y="60409"/>
                  </a:lnTo>
                  <a:lnTo>
                    <a:pt x="384992" y="91822"/>
                  </a:lnTo>
                  <a:lnTo>
                    <a:pt x="404303" y="127321"/>
                  </a:lnTo>
                  <a:lnTo>
                    <a:pt x="416224" y="165824"/>
                  </a:lnTo>
                  <a:lnTo>
                    <a:pt x="420299" y="206249"/>
                  </a:lnTo>
                  <a:lnTo>
                    <a:pt x="414749" y="253541"/>
                  </a:lnTo>
                  <a:lnTo>
                    <a:pt x="398940" y="296953"/>
                  </a:lnTo>
                  <a:lnTo>
                    <a:pt x="374132" y="335248"/>
                  </a:lnTo>
                  <a:lnTo>
                    <a:pt x="341588" y="367189"/>
                  </a:lnTo>
                  <a:lnTo>
                    <a:pt x="302568" y="391536"/>
                  </a:lnTo>
                  <a:lnTo>
                    <a:pt x="258335" y="407052"/>
                  </a:lnTo>
                  <a:lnTo>
                    <a:pt x="210149" y="412499"/>
                  </a:lnTo>
                  <a:lnTo>
                    <a:pt x="161964" y="407052"/>
                  </a:lnTo>
                  <a:lnTo>
                    <a:pt x="117731" y="391536"/>
                  </a:lnTo>
                  <a:lnTo>
                    <a:pt x="78711" y="367189"/>
                  </a:lnTo>
                  <a:lnTo>
                    <a:pt x="46167" y="335248"/>
                  </a:lnTo>
                  <a:lnTo>
                    <a:pt x="21359" y="296953"/>
                  </a:lnTo>
                  <a:lnTo>
                    <a:pt x="5550" y="253541"/>
                  </a:lnTo>
                  <a:lnTo>
                    <a:pt x="0" y="2062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52500" y="1144762"/>
              <a:ext cx="334175" cy="334175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3531825" y="3212075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604850" y="3525637"/>
            <a:ext cx="1710689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solidFill>
                  <a:srgbClr val="F7485E"/>
                </a:solidFill>
                <a:latin typeface="Arial"/>
                <a:cs typeface="Arial"/>
              </a:rPr>
              <a:t>Dates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1250"/>
              </a:spcBef>
            </a:pP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Usage:</a:t>
            </a:r>
            <a:r>
              <a:rPr sz="800" spc="1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Look</a:t>
            </a:r>
            <a:r>
              <a:rPr sz="800" spc="1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at</a:t>
            </a:r>
            <a:r>
              <a:rPr sz="800" spc="1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trends,</a:t>
            </a:r>
            <a:r>
              <a:rPr sz="800" spc="1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3C3C39"/>
                </a:solidFill>
                <a:latin typeface="Arial"/>
                <a:cs typeface="Arial"/>
              </a:rPr>
              <a:t>seasonality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or</a:t>
            </a:r>
            <a:r>
              <a:rPr sz="8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YTD</a:t>
            </a:r>
            <a:r>
              <a:rPr sz="8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3C3C39"/>
                </a:solidFill>
                <a:latin typeface="Arial"/>
                <a:cs typeface="Arial"/>
              </a:rPr>
              <a:t>KPI’s.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20899" y="3212075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20899" y="3212075"/>
            <a:ext cx="1866900" cy="163830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400" b="1" spc="55" dirty="0">
                <a:solidFill>
                  <a:srgbClr val="F7485E"/>
                </a:solidFill>
                <a:latin typeface="Arial"/>
                <a:cs typeface="Arial"/>
              </a:rPr>
              <a:t>Filter</a:t>
            </a:r>
            <a:endParaRPr sz="1400">
              <a:latin typeface="Arial"/>
              <a:cs typeface="Arial"/>
            </a:endParaRPr>
          </a:p>
          <a:p>
            <a:pPr marL="85725" marR="126364">
              <a:lnSpc>
                <a:spcPct val="117200"/>
              </a:lnSpc>
              <a:spcBef>
                <a:spcPts val="1250"/>
              </a:spcBef>
            </a:pP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Usage: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If</a:t>
            </a:r>
            <a:r>
              <a:rPr sz="8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you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only</a:t>
            </a:r>
            <a:r>
              <a:rPr sz="8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70" dirty="0">
                <a:solidFill>
                  <a:srgbClr val="3C3C39"/>
                </a:solidFill>
                <a:latin typeface="Arial"/>
                <a:cs typeface="Arial"/>
              </a:rPr>
              <a:t>want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6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8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look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30" dirty="0">
                <a:solidFill>
                  <a:srgbClr val="3C3C39"/>
                </a:solidFill>
                <a:latin typeface="Arial"/>
                <a:cs typeface="Arial"/>
              </a:rPr>
              <a:t>at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8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60" dirty="0">
                <a:solidFill>
                  <a:srgbClr val="3C3C39"/>
                </a:solidFill>
                <a:latin typeface="Arial"/>
                <a:cs typeface="Arial"/>
              </a:rPr>
              <a:t>part</a:t>
            </a:r>
            <a:r>
              <a:rPr sz="8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8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your</a:t>
            </a:r>
            <a:r>
              <a:rPr sz="8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r>
              <a:rPr sz="8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at</a:t>
            </a:r>
            <a:r>
              <a:rPr sz="8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8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time</a:t>
            </a:r>
            <a:r>
              <a:rPr sz="8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65" dirty="0">
                <a:solidFill>
                  <a:srgbClr val="3C3C39"/>
                </a:solidFill>
                <a:latin typeface="Arial"/>
                <a:cs typeface="Arial"/>
              </a:rPr>
              <a:t>but </a:t>
            </a:r>
            <a:r>
              <a:rPr sz="800" spc="70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8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user</a:t>
            </a:r>
            <a:r>
              <a:rPr sz="800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should</a:t>
            </a:r>
            <a:r>
              <a:rPr sz="800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have</a:t>
            </a:r>
            <a:r>
              <a:rPr sz="800" spc="45" dirty="0">
                <a:solidFill>
                  <a:srgbClr val="3C3C39"/>
                </a:solidFill>
                <a:latin typeface="Arial"/>
                <a:cs typeface="Arial"/>
              </a:rPr>
              <a:t> the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possibility</a:t>
            </a:r>
            <a:r>
              <a:rPr sz="800" spc="1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6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800" spc="1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choose</a:t>
            </a:r>
            <a:r>
              <a:rPr sz="800" spc="1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70" dirty="0">
                <a:solidFill>
                  <a:srgbClr val="3C3C39"/>
                </a:solidFill>
                <a:latin typeface="Arial"/>
                <a:cs typeface="Arial"/>
              </a:rPr>
              <a:t>which</a:t>
            </a:r>
            <a:r>
              <a:rPr sz="800" spc="1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3C3C39"/>
                </a:solidFill>
                <a:latin typeface="Arial"/>
                <a:cs typeface="Arial"/>
              </a:rPr>
              <a:t>part.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42774" y="3212075"/>
            <a:ext cx="1866900" cy="1638300"/>
          </a:xfrm>
          <a:custGeom>
            <a:avLst/>
            <a:gdLst/>
            <a:ahLst/>
            <a:cxnLst/>
            <a:rect l="l" t="t" r="r" b="b"/>
            <a:pathLst>
              <a:path w="1866900" h="1638300">
                <a:moveTo>
                  <a:pt x="1866599" y="1638299"/>
                </a:moveTo>
                <a:lnTo>
                  <a:pt x="0" y="1638299"/>
                </a:lnTo>
                <a:lnTo>
                  <a:pt x="0" y="0"/>
                </a:lnTo>
                <a:lnTo>
                  <a:pt x="1866599" y="0"/>
                </a:lnTo>
                <a:lnTo>
                  <a:pt x="1866599" y="163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15799" y="3525637"/>
            <a:ext cx="1392555" cy="969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F7485E"/>
                </a:solidFill>
                <a:latin typeface="Arial"/>
                <a:cs typeface="Arial"/>
              </a:rPr>
              <a:t>Area</a:t>
            </a:r>
            <a:r>
              <a:rPr sz="1400" b="1" spc="1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b="1" spc="105" dirty="0">
                <a:solidFill>
                  <a:srgbClr val="F7485E"/>
                </a:solidFill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17200"/>
              </a:lnSpc>
              <a:spcBef>
                <a:spcPts val="1250"/>
              </a:spcBef>
            </a:pP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Usage: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Good</a:t>
            </a:r>
            <a:r>
              <a:rPr sz="800" spc="8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at</a:t>
            </a:r>
            <a:r>
              <a:rPr sz="8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60" dirty="0">
                <a:solidFill>
                  <a:srgbClr val="3C3C39"/>
                </a:solidFill>
                <a:latin typeface="Arial"/>
                <a:cs typeface="Arial"/>
              </a:rPr>
              <a:t>comparing </a:t>
            </a:r>
            <a:r>
              <a:rPr sz="800" spc="50" dirty="0">
                <a:solidFill>
                  <a:srgbClr val="3C3C39"/>
                </a:solidFill>
                <a:latin typeface="Arial"/>
                <a:cs typeface="Arial"/>
              </a:rPr>
              <a:t>geographical</a:t>
            </a:r>
            <a:r>
              <a:rPr sz="800" spc="1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C3C39"/>
                </a:solidFill>
                <a:latin typeface="Arial"/>
                <a:cs typeface="Arial"/>
              </a:rPr>
              <a:t>locations</a:t>
            </a:r>
            <a:r>
              <a:rPr sz="800" spc="1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40" dirty="0">
                <a:solidFill>
                  <a:srgbClr val="3C3C39"/>
                </a:solidFill>
                <a:latin typeface="Arial"/>
                <a:cs typeface="Arial"/>
              </a:rPr>
              <a:t>and </a:t>
            </a:r>
            <a:r>
              <a:rPr sz="800" spc="55" dirty="0">
                <a:solidFill>
                  <a:srgbClr val="3C3C39"/>
                </a:solidFill>
                <a:latin typeface="Arial"/>
                <a:cs typeface="Arial"/>
              </a:rPr>
              <a:t>looking</a:t>
            </a:r>
            <a:r>
              <a:rPr sz="8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60" dirty="0">
                <a:solidFill>
                  <a:srgbClr val="3C3C39"/>
                </a:solidFill>
                <a:latin typeface="Arial"/>
                <a:cs typeface="Arial"/>
              </a:rPr>
              <a:t>into</a:t>
            </a:r>
            <a:r>
              <a:rPr sz="8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800" spc="40" dirty="0">
                <a:solidFill>
                  <a:srgbClr val="3C3C39"/>
                </a:solidFill>
                <a:latin typeface="Arial"/>
                <a:cs typeface="Arial"/>
              </a:rPr>
              <a:t>geographical </a:t>
            </a:r>
            <a:r>
              <a:rPr sz="800" spc="-10" dirty="0">
                <a:solidFill>
                  <a:srgbClr val="3C3C39"/>
                </a:solidFill>
                <a:latin typeface="Arial"/>
                <a:cs typeface="Arial"/>
              </a:rPr>
              <a:t>patterns.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136758" y="3040625"/>
            <a:ext cx="458470" cy="450850"/>
            <a:chOff x="5136758" y="3040625"/>
            <a:chExt cx="458470" cy="450850"/>
          </a:xfrm>
        </p:grpSpPr>
        <p:sp>
          <p:nvSpPr>
            <p:cNvPr id="28" name="object 28"/>
            <p:cNvSpPr/>
            <p:nvPr/>
          </p:nvSpPr>
          <p:spPr>
            <a:xfrm>
              <a:off x="5155808" y="3059675"/>
              <a:ext cx="420370" cy="412750"/>
            </a:xfrm>
            <a:custGeom>
              <a:avLst/>
              <a:gdLst/>
              <a:ahLst/>
              <a:cxnLst/>
              <a:rect l="l" t="t" r="r" b="b"/>
              <a:pathLst>
                <a:path w="420370" h="412750">
                  <a:moveTo>
                    <a:pt x="210149" y="412499"/>
                  </a:moveTo>
                  <a:lnTo>
                    <a:pt x="161964" y="407052"/>
                  </a:lnTo>
                  <a:lnTo>
                    <a:pt x="117731" y="391536"/>
                  </a:lnTo>
                  <a:lnTo>
                    <a:pt x="78711" y="367189"/>
                  </a:lnTo>
                  <a:lnTo>
                    <a:pt x="46167" y="335248"/>
                  </a:lnTo>
                  <a:lnTo>
                    <a:pt x="21359" y="296953"/>
                  </a:lnTo>
                  <a:lnTo>
                    <a:pt x="5550" y="253541"/>
                  </a:lnTo>
                  <a:lnTo>
                    <a:pt x="0" y="206249"/>
                  </a:lnTo>
                  <a:lnTo>
                    <a:pt x="5550" y="158958"/>
                  </a:lnTo>
                  <a:lnTo>
                    <a:pt x="21359" y="115546"/>
                  </a:lnTo>
                  <a:lnTo>
                    <a:pt x="46167" y="77251"/>
                  </a:lnTo>
                  <a:lnTo>
                    <a:pt x="78711" y="45310"/>
                  </a:lnTo>
                  <a:lnTo>
                    <a:pt x="117731" y="20963"/>
                  </a:lnTo>
                  <a:lnTo>
                    <a:pt x="161964" y="5447"/>
                  </a:lnTo>
                  <a:lnTo>
                    <a:pt x="210149" y="0"/>
                  </a:lnTo>
                  <a:lnTo>
                    <a:pt x="251339" y="3999"/>
                  </a:lnTo>
                  <a:lnTo>
                    <a:pt x="290571" y="15699"/>
                  </a:lnTo>
                  <a:lnTo>
                    <a:pt x="326741" y="34652"/>
                  </a:lnTo>
                  <a:lnTo>
                    <a:pt x="358748" y="60409"/>
                  </a:lnTo>
                  <a:lnTo>
                    <a:pt x="384992" y="91822"/>
                  </a:lnTo>
                  <a:lnTo>
                    <a:pt x="404303" y="127321"/>
                  </a:lnTo>
                  <a:lnTo>
                    <a:pt x="416224" y="165824"/>
                  </a:lnTo>
                  <a:lnTo>
                    <a:pt x="420299" y="206249"/>
                  </a:lnTo>
                  <a:lnTo>
                    <a:pt x="414749" y="253541"/>
                  </a:lnTo>
                  <a:lnTo>
                    <a:pt x="398940" y="296953"/>
                  </a:lnTo>
                  <a:lnTo>
                    <a:pt x="374132" y="335248"/>
                  </a:lnTo>
                  <a:lnTo>
                    <a:pt x="341588" y="367189"/>
                  </a:lnTo>
                  <a:lnTo>
                    <a:pt x="302568" y="391536"/>
                  </a:lnTo>
                  <a:lnTo>
                    <a:pt x="258335" y="407052"/>
                  </a:lnTo>
                  <a:lnTo>
                    <a:pt x="210149" y="4124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55808" y="3059675"/>
              <a:ext cx="420370" cy="412750"/>
            </a:xfrm>
            <a:custGeom>
              <a:avLst/>
              <a:gdLst/>
              <a:ahLst/>
              <a:cxnLst/>
              <a:rect l="l" t="t" r="r" b="b"/>
              <a:pathLst>
                <a:path w="420370" h="412750">
                  <a:moveTo>
                    <a:pt x="0" y="206249"/>
                  </a:moveTo>
                  <a:lnTo>
                    <a:pt x="5550" y="158958"/>
                  </a:lnTo>
                  <a:lnTo>
                    <a:pt x="21359" y="115546"/>
                  </a:lnTo>
                  <a:lnTo>
                    <a:pt x="46167" y="77251"/>
                  </a:lnTo>
                  <a:lnTo>
                    <a:pt x="78711" y="45310"/>
                  </a:lnTo>
                  <a:lnTo>
                    <a:pt x="117731" y="20963"/>
                  </a:lnTo>
                  <a:lnTo>
                    <a:pt x="161964" y="5447"/>
                  </a:lnTo>
                  <a:lnTo>
                    <a:pt x="210149" y="0"/>
                  </a:lnTo>
                  <a:lnTo>
                    <a:pt x="251339" y="3999"/>
                  </a:lnTo>
                  <a:lnTo>
                    <a:pt x="290571" y="15699"/>
                  </a:lnTo>
                  <a:lnTo>
                    <a:pt x="326741" y="34652"/>
                  </a:lnTo>
                  <a:lnTo>
                    <a:pt x="358748" y="60409"/>
                  </a:lnTo>
                  <a:lnTo>
                    <a:pt x="384992" y="91822"/>
                  </a:lnTo>
                  <a:lnTo>
                    <a:pt x="404303" y="127321"/>
                  </a:lnTo>
                  <a:lnTo>
                    <a:pt x="416224" y="165824"/>
                  </a:lnTo>
                  <a:lnTo>
                    <a:pt x="420299" y="206249"/>
                  </a:lnTo>
                  <a:lnTo>
                    <a:pt x="414749" y="253541"/>
                  </a:lnTo>
                  <a:lnTo>
                    <a:pt x="398940" y="296953"/>
                  </a:lnTo>
                  <a:lnTo>
                    <a:pt x="374132" y="335248"/>
                  </a:lnTo>
                  <a:lnTo>
                    <a:pt x="341588" y="367189"/>
                  </a:lnTo>
                  <a:lnTo>
                    <a:pt x="302568" y="391536"/>
                  </a:lnTo>
                  <a:lnTo>
                    <a:pt x="258335" y="407052"/>
                  </a:lnTo>
                  <a:lnTo>
                    <a:pt x="210149" y="412499"/>
                  </a:lnTo>
                  <a:lnTo>
                    <a:pt x="161964" y="407052"/>
                  </a:lnTo>
                  <a:lnTo>
                    <a:pt x="117731" y="391536"/>
                  </a:lnTo>
                  <a:lnTo>
                    <a:pt x="78711" y="367189"/>
                  </a:lnTo>
                  <a:lnTo>
                    <a:pt x="46167" y="335248"/>
                  </a:lnTo>
                  <a:lnTo>
                    <a:pt x="21359" y="296953"/>
                  </a:lnTo>
                  <a:lnTo>
                    <a:pt x="5550" y="253541"/>
                  </a:lnTo>
                  <a:lnTo>
                    <a:pt x="0" y="2062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7725" y="3120087"/>
              <a:ext cx="291674" cy="291674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8898" y="3040625"/>
            <a:ext cx="458400" cy="45059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7283681" y="3040625"/>
            <a:ext cx="458470" cy="450850"/>
            <a:chOff x="7283681" y="3040625"/>
            <a:chExt cx="458470" cy="450850"/>
          </a:xfrm>
        </p:grpSpPr>
        <p:sp>
          <p:nvSpPr>
            <p:cNvPr id="33" name="object 33"/>
            <p:cNvSpPr/>
            <p:nvPr/>
          </p:nvSpPr>
          <p:spPr>
            <a:xfrm>
              <a:off x="7302731" y="3059675"/>
              <a:ext cx="420370" cy="412750"/>
            </a:xfrm>
            <a:custGeom>
              <a:avLst/>
              <a:gdLst/>
              <a:ahLst/>
              <a:cxnLst/>
              <a:rect l="l" t="t" r="r" b="b"/>
              <a:pathLst>
                <a:path w="420370" h="412750">
                  <a:moveTo>
                    <a:pt x="210149" y="412499"/>
                  </a:moveTo>
                  <a:lnTo>
                    <a:pt x="161964" y="407052"/>
                  </a:lnTo>
                  <a:lnTo>
                    <a:pt x="117731" y="391536"/>
                  </a:lnTo>
                  <a:lnTo>
                    <a:pt x="78711" y="367189"/>
                  </a:lnTo>
                  <a:lnTo>
                    <a:pt x="46167" y="335248"/>
                  </a:lnTo>
                  <a:lnTo>
                    <a:pt x="21359" y="296953"/>
                  </a:lnTo>
                  <a:lnTo>
                    <a:pt x="5550" y="253541"/>
                  </a:lnTo>
                  <a:lnTo>
                    <a:pt x="0" y="206249"/>
                  </a:lnTo>
                  <a:lnTo>
                    <a:pt x="5550" y="158958"/>
                  </a:lnTo>
                  <a:lnTo>
                    <a:pt x="21359" y="115546"/>
                  </a:lnTo>
                  <a:lnTo>
                    <a:pt x="46167" y="77251"/>
                  </a:lnTo>
                  <a:lnTo>
                    <a:pt x="78711" y="45310"/>
                  </a:lnTo>
                  <a:lnTo>
                    <a:pt x="117731" y="20963"/>
                  </a:lnTo>
                  <a:lnTo>
                    <a:pt x="161964" y="5447"/>
                  </a:lnTo>
                  <a:lnTo>
                    <a:pt x="210149" y="0"/>
                  </a:lnTo>
                  <a:lnTo>
                    <a:pt x="251339" y="3999"/>
                  </a:lnTo>
                  <a:lnTo>
                    <a:pt x="290570" y="15699"/>
                  </a:lnTo>
                  <a:lnTo>
                    <a:pt x="326741" y="34652"/>
                  </a:lnTo>
                  <a:lnTo>
                    <a:pt x="358748" y="60409"/>
                  </a:lnTo>
                  <a:lnTo>
                    <a:pt x="384992" y="91822"/>
                  </a:lnTo>
                  <a:lnTo>
                    <a:pt x="404303" y="127321"/>
                  </a:lnTo>
                  <a:lnTo>
                    <a:pt x="416224" y="165824"/>
                  </a:lnTo>
                  <a:lnTo>
                    <a:pt x="420299" y="206249"/>
                  </a:lnTo>
                  <a:lnTo>
                    <a:pt x="414749" y="253541"/>
                  </a:lnTo>
                  <a:lnTo>
                    <a:pt x="398940" y="296953"/>
                  </a:lnTo>
                  <a:lnTo>
                    <a:pt x="374132" y="335248"/>
                  </a:lnTo>
                  <a:lnTo>
                    <a:pt x="341588" y="367189"/>
                  </a:lnTo>
                  <a:lnTo>
                    <a:pt x="302568" y="391536"/>
                  </a:lnTo>
                  <a:lnTo>
                    <a:pt x="258335" y="407052"/>
                  </a:lnTo>
                  <a:lnTo>
                    <a:pt x="210149" y="4124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02731" y="3059675"/>
              <a:ext cx="420370" cy="412750"/>
            </a:xfrm>
            <a:custGeom>
              <a:avLst/>
              <a:gdLst/>
              <a:ahLst/>
              <a:cxnLst/>
              <a:rect l="l" t="t" r="r" b="b"/>
              <a:pathLst>
                <a:path w="420370" h="412750">
                  <a:moveTo>
                    <a:pt x="0" y="206249"/>
                  </a:moveTo>
                  <a:lnTo>
                    <a:pt x="5550" y="158958"/>
                  </a:lnTo>
                  <a:lnTo>
                    <a:pt x="21359" y="115546"/>
                  </a:lnTo>
                  <a:lnTo>
                    <a:pt x="46167" y="77251"/>
                  </a:lnTo>
                  <a:lnTo>
                    <a:pt x="78711" y="45310"/>
                  </a:lnTo>
                  <a:lnTo>
                    <a:pt x="117731" y="20963"/>
                  </a:lnTo>
                  <a:lnTo>
                    <a:pt x="161964" y="5447"/>
                  </a:lnTo>
                  <a:lnTo>
                    <a:pt x="210149" y="0"/>
                  </a:lnTo>
                  <a:lnTo>
                    <a:pt x="251339" y="3999"/>
                  </a:lnTo>
                  <a:lnTo>
                    <a:pt x="290570" y="15699"/>
                  </a:lnTo>
                  <a:lnTo>
                    <a:pt x="326741" y="34652"/>
                  </a:lnTo>
                  <a:lnTo>
                    <a:pt x="358748" y="60409"/>
                  </a:lnTo>
                  <a:lnTo>
                    <a:pt x="384992" y="91822"/>
                  </a:lnTo>
                  <a:lnTo>
                    <a:pt x="404303" y="127321"/>
                  </a:lnTo>
                  <a:lnTo>
                    <a:pt x="416224" y="165824"/>
                  </a:lnTo>
                  <a:lnTo>
                    <a:pt x="420299" y="206249"/>
                  </a:lnTo>
                  <a:lnTo>
                    <a:pt x="414749" y="253541"/>
                  </a:lnTo>
                  <a:lnTo>
                    <a:pt x="398940" y="296953"/>
                  </a:lnTo>
                  <a:lnTo>
                    <a:pt x="374132" y="335248"/>
                  </a:lnTo>
                  <a:lnTo>
                    <a:pt x="341588" y="367189"/>
                  </a:lnTo>
                  <a:lnTo>
                    <a:pt x="302568" y="391536"/>
                  </a:lnTo>
                  <a:lnTo>
                    <a:pt x="258335" y="407052"/>
                  </a:lnTo>
                  <a:lnTo>
                    <a:pt x="210149" y="412499"/>
                  </a:lnTo>
                  <a:lnTo>
                    <a:pt x="161964" y="407052"/>
                  </a:lnTo>
                  <a:lnTo>
                    <a:pt x="117731" y="391536"/>
                  </a:lnTo>
                  <a:lnTo>
                    <a:pt x="78711" y="367189"/>
                  </a:lnTo>
                  <a:lnTo>
                    <a:pt x="46167" y="335248"/>
                  </a:lnTo>
                  <a:lnTo>
                    <a:pt x="21359" y="296953"/>
                  </a:lnTo>
                  <a:lnTo>
                    <a:pt x="5550" y="253541"/>
                  </a:lnTo>
                  <a:lnTo>
                    <a:pt x="0" y="20624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5787" y="3098850"/>
              <a:ext cx="334175" cy="334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/>
              <a:t>Where</a:t>
            </a:r>
            <a:r>
              <a:rPr spc="-40" dirty="0"/>
              <a:t> </a:t>
            </a:r>
            <a:r>
              <a:rPr spc="190" dirty="0"/>
              <a:t>to</a:t>
            </a:r>
            <a:r>
              <a:rPr spc="-40" dirty="0"/>
              <a:t> </a:t>
            </a:r>
            <a:r>
              <a:rPr spc="320" dirty="0"/>
              <a:t>ﬁnd</a:t>
            </a:r>
            <a:r>
              <a:rPr spc="-40" dirty="0"/>
              <a:t> </a:t>
            </a:r>
            <a:r>
              <a:rPr spc="220" dirty="0"/>
              <a:t>more</a:t>
            </a:r>
            <a:r>
              <a:rPr spc="-35" dirty="0"/>
              <a:t> </a:t>
            </a:r>
            <a:r>
              <a:rPr b="1" spc="150" dirty="0">
                <a:latin typeface="Arial"/>
                <a:cs typeface="Arial"/>
              </a:rPr>
              <a:t>knowledge</a:t>
            </a:r>
            <a:r>
              <a:rPr spc="150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1584" y="974955"/>
            <a:ext cx="2598420" cy="9525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400" b="1" spc="70" dirty="0">
                <a:solidFill>
                  <a:srgbClr val="3C3C39"/>
                </a:solidFill>
                <a:latin typeface="Arial"/>
                <a:cs typeface="Arial"/>
              </a:rPr>
              <a:t>Public</a:t>
            </a:r>
            <a:r>
              <a:rPr sz="1400" b="1" spc="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b="1" spc="35" dirty="0">
                <a:solidFill>
                  <a:srgbClr val="3C3C39"/>
                </a:solidFill>
                <a:latin typeface="Arial"/>
                <a:cs typeface="Arial"/>
              </a:rPr>
              <a:t>Gallery</a:t>
            </a:r>
            <a:endParaRPr sz="1400" dirty="0">
              <a:latin typeface="Arial"/>
              <a:cs typeface="Arial"/>
            </a:endParaRPr>
          </a:p>
          <a:p>
            <a:pPr marL="328930" indent="-179070">
              <a:lnSpc>
                <a:spcPct val="100000"/>
              </a:lnSpc>
              <a:spcBef>
                <a:spcPts val="750"/>
              </a:spcBef>
              <a:buSzPct val="85714"/>
              <a:buChar char="●"/>
              <a:tabLst>
                <a:tab pos="329565" algn="l"/>
              </a:tabLst>
            </a:pPr>
            <a:r>
              <a:rPr sz="1400" dirty="0">
                <a:solidFill>
                  <a:srgbClr val="3C3C39"/>
                </a:solidFill>
                <a:latin typeface="Arial"/>
                <a:cs typeface="Arial"/>
              </a:rPr>
              <a:t>See</a:t>
            </a:r>
            <a:r>
              <a:rPr sz="14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25" dirty="0">
                <a:solidFill>
                  <a:srgbClr val="3C3C39"/>
                </a:solidFill>
                <a:latin typeface="Arial"/>
                <a:cs typeface="Arial"/>
              </a:rPr>
              <a:t>work</a:t>
            </a:r>
            <a:r>
              <a:rPr sz="14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65" dirty="0">
                <a:solidFill>
                  <a:srgbClr val="3C3C39"/>
                </a:solidFill>
                <a:latin typeface="Arial"/>
                <a:cs typeface="Arial"/>
              </a:rPr>
              <a:t>from</a:t>
            </a:r>
            <a:r>
              <a:rPr sz="14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3C3C39"/>
                </a:solidFill>
                <a:latin typeface="Arial"/>
                <a:cs typeface="Arial"/>
              </a:rPr>
              <a:t>others</a:t>
            </a:r>
            <a:endParaRPr sz="1400" dirty="0">
              <a:latin typeface="Arial"/>
              <a:cs typeface="Arial"/>
            </a:endParaRPr>
          </a:p>
          <a:p>
            <a:pPr marL="328930" indent="-179070">
              <a:lnSpc>
                <a:spcPct val="100000"/>
              </a:lnSpc>
              <a:spcBef>
                <a:spcPts val="755"/>
              </a:spcBef>
              <a:buSzPct val="85714"/>
              <a:buChar char="●"/>
              <a:tabLst>
                <a:tab pos="329565" algn="l"/>
              </a:tabLst>
            </a:pPr>
            <a:r>
              <a:rPr sz="1400" spc="65" dirty="0">
                <a:solidFill>
                  <a:srgbClr val="3C3C39"/>
                </a:solidFill>
                <a:latin typeface="Arial"/>
                <a:cs typeface="Arial"/>
              </a:rPr>
              <a:t>Showcase</a:t>
            </a:r>
            <a:r>
              <a:rPr sz="14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3C3C39"/>
                </a:solidFill>
                <a:latin typeface="Arial"/>
                <a:cs typeface="Arial"/>
              </a:rPr>
              <a:t>your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45" dirty="0">
                <a:solidFill>
                  <a:srgbClr val="3C3C39"/>
                </a:solidFill>
                <a:latin typeface="Arial"/>
                <a:cs typeface="Arial"/>
              </a:rPr>
              <a:t>own</a:t>
            </a:r>
            <a:r>
              <a:rPr sz="14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05" dirty="0">
                <a:solidFill>
                  <a:srgbClr val="3C3C39"/>
                </a:solidFill>
                <a:latin typeface="Arial"/>
                <a:cs typeface="Arial"/>
              </a:rPr>
              <a:t>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202" y="1085842"/>
            <a:ext cx="2144395" cy="106362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b="1" spc="55" dirty="0">
                <a:solidFill>
                  <a:srgbClr val="3C3C39"/>
                </a:solidFill>
                <a:latin typeface="Arial"/>
                <a:cs typeface="Arial"/>
              </a:rPr>
              <a:t>Tableau.com</a:t>
            </a:r>
            <a:endParaRPr sz="1400" dirty="0">
              <a:latin typeface="Arial"/>
              <a:cs typeface="Arial"/>
            </a:endParaRPr>
          </a:p>
          <a:p>
            <a:pPr marL="328930" indent="-179070">
              <a:lnSpc>
                <a:spcPct val="100000"/>
              </a:lnSpc>
              <a:spcBef>
                <a:spcPts val="495"/>
              </a:spcBef>
              <a:buSzPct val="85714"/>
              <a:buChar char="●"/>
              <a:tabLst>
                <a:tab pos="329565" algn="l"/>
              </a:tabLst>
            </a:pPr>
            <a:r>
              <a:rPr sz="1400" spc="95" dirty="0">
                <a:solidFill>
                  <a:srgbClr val="3C3C39"/>
                </a:solidFill>
                <a:latin typeface="Arial"/>
                <a:cs typeface="Arial"/>
              </a:rPr>
              <a:t>Forum,</a:t>
            </a:r>
            <a:r>
              <a:rPr sz="14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3C3C39"/>
                </a:solidFill>
                <a:latin typeface="Arial"/>
                <a:cs typeface="Arial"/>
              </a:rPr>
              <a:t>Q&amp;A’s</a:t>
            </a:r>
            <a:endParaRPr sz="1400" dirty="0">
              <a:latin typeface="Arial"/>
              <a:cs typeface="Arial"/>
            </a:endParaRPr>
          </a:p>
          <a:p>
            <a:pPr marL="328930" marR="5080" indent="-179070">
              <a:lnSpc>
                <a:spcPts val="1650"/>
              </a:lnSpc>
              <a:spcBef>
                <a:spcPts val="575"/>
              </a:spcBef>
              <a:buSzPct val="85714"/>
              <a:buChar char="●"/>
              <a:tabLst>
                <a:tab pos="329565" algn="l"/>
              </a:tabLst>
            </a:pPr>
            <a:r>
              <a:rPr sz="1400" spc="50" dirty="0">
                <a:solidFill>
                  <a:srgbClr val="3C3C39"/>
                </a:solidFill>
                <a:latin typeface="Arial"/>
                <a:cs typeface="Arial"/>
              </a:rPr>
              <a:t>Free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14" dirty="0">
                <a:solidFill>
                  <a:srgbClr val="3C3C39"/>
                </a:solidFill>
                <a:latin typeface="Arial"/>
                <a:cs typeface="Arial"/>
              </a:rPr>
              <a:t>training</a:t>
            </a:r>
            <a:r>
              <a:rPr sz="1400" spc="-10" dirty="0">
                <a:solidFill>
                  <a:srgbClr val="3C3C39"/>
                </a:solidFill>
                <a:latin typeface="Arial"/>
                <a:cs typeface="Arial"/>
              </a:rPr>
              <a:t> videos, </a:t>
            </a:r>
            <a:r>
              <a:rPr sz="1400" spc="95" dirty="0">
                <a:solidFill>
                  <a:srgbClr val="3C3C39"/>
                </a:solidFill>
                <a:latin typeface="Arial"/>
                <a:cs typeface="Arial"/>
              </a:rPr>
              <a:t>whitepapers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2736" y="1365450"/>
            <a:ext cx="277175" cy="2771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00805" y="1001869"/>
            <a:ext cx="1938020" cy="8890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400" b="1" spc="7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400" b="1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b="1" spc="55" dirty="0">
                <a:solidFill>
                  <a:srgbClr val="3C3C39"/>
                </a:solidFill>
                <a:latin typeface="Arial"/>
                <a:cs typeface="Arial"/>
              </a:rPr>
              <a:t>usual</a:t>
            </a:r>
            <a:r>
              <a:rPr sz="1400" b="1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3C3C39"/>
                </a:solidFill>
                <a:latin typeface="Arial"/>
                <a:cs typeface="Arial"/>
              </a:rPr>
              <a:t>suspects...</a:t>
            </a:r>
            <a:endParaRPr sz="1400" dirty="0">
              <a:latin typeface="Arial"/>
              <a:cs typeface="Arial"/>
            </a:endParaRPr>
          </a:p>
          <a:p>
            <a:pPr marL="328930" marR="199390" indent="-179070">
              <a:lnSpc>
                <a:spcPct val="114999"/>
              </a:lnSpc>
              <a:spcBef>
                <a:spcPts val="500"/>
              </a:spcBef>
              <a:buSzPct val="85714"/>
              <a:buChar char="●"/>
              <a:tabLst>
                <a:tab pos="329565" algn="l"/>
              </a:tabLst>
            </a:pPr>
            <a:r>
              <a:rPr sz="1400" spc="45" dirty="0">
                <a:solidFill>
                  <a:srgbClr val="3C3C39"/>
                </a:solidFill>
                <a:latin typeface="Arial"/>
                <a:cs typeface="Arial"/>
              </a:rPr>
              <a:t>Inviso.dk,</a:t>
            </a:r>
            <a:r>
              <a:rPr sz="14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45" dirty="0">
                <a:solidFill>
                  <a:srgbClr val="3C3C39"/>
                </a:solidFill>
                <a:latin typeface="Arial"/>
                <a:cs typeface="Arial"/>
              </a:rPr>
              <a:t>Blogs, </a:t>
            </a:r>
            <a:r>
              <a:rPr sz="1400" spc="-10" dirty="0">
                <a:solidFill>
                  <a:srgbClr val="3C3C39"/>
                </a:solidFill>
                <a:latin typeface="Arial"/>
                <a:cs typeface="Arial"/>
              </a:rPr>
              <a:t>YouTube..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70850" y="1365450"/>
            <a:ext cx="313100" cy="3131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14775" y="3369150"/>
            <a:ext cx="313100" cy="31310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557017" y="2437633"/>
            <a:ext cx="2490470" cy="1869439"/>
            <a:chOff x="3326931" y="1327355"/>
            <a:chExt cx="2490470" cy="1869439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1344" y="1641556"/>
              <a:ext cx="1735724" cy="15548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8494" y="1679656"/>
              <a:ext cx="1621424" cy="14405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6931" y="1327355"/>
              <a:ext cx="1845596" cy="15548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4081" y="1365455"/>
              <a:ext cx="1731296" cy="144059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41879" y="2430933"/>
            <a:ext cx="2052955" cy="1703070"/>
            <a:chOff x="589336" y="2652750"/>
            <a:chExt cx="2052955" cy="1703070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9336" y="2652750"/>
              <a:ext cx="2052750" cy="17029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486" y="2690850"/>
              <a:ext cx="1938449" cy="1588625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665001" y="2289456"/>
            <a:ext cx="1994535" cy="1703070"/>
            <a:chOff x="6587045" y="2652748"/>
            <a:chExt cx="1994535" cy="1703070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87045" y="2652748"/>
              <a:ext cx="1994110" cy="170292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44195" y="2690848"/>
              <a:ext cx="1879810" cy="1588625"/>
            </a:xfrm>
            <a:prstGeom prst="rect">
              <a:avLst/>
            </a:prstGeom>
          </p:spPr>
        </p:pic>
      </p:grpSp>
      <p:pic>
        <p:nvPicPr>
          <p:cNvPr id="21" name="Billede 20">
            <a:hlinkClick r:id="rId14"/>
            <a:extLst>
              <a:ext uri="{FF2B5EF4-FFF2-40B4-BE49-F238E27FC236}">
                <a16:creationId xmlns:a16="http://schemas.microsoft.com/office/drawing/2014/main" id="{48EA8739-9595-04C0-E003-413CF5058B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3" y="2994034"/>
            <a:ext cx="2344156" cy="1965383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22" name="Tekstfelt 21">
            <a:hlinkClick r:id="rId14"/>
            <a:extLst>
              <a:ext uri="{FF2B5EF4-FFF2-40B4-BE49-F238E27FC236}">
                <a16:creationId xmlns:a16="http://schemas.microsoft.com/office/drawing/2014/main" id="{2224D056-7435-0FF8-B605-BDE32CA62DE5}"/>
              </a:ext>
            </a:extLst>
          </p:cNvPr>
          <p:cNvSpPr txBox="1"/>
          <p:nvPr/>
        </p:nvSpPr>
        <p:spPr>
          <a:xfrm>
            <a:off x="1523180" y="3987292"/>
            <a:ext cx="142859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Click for link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A89511F-586B-D47E-7F21-0D684B395D9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28650" y="1369218"/>
            <a:ext cx="4168866" cy="326350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8000" dirty="0"/>
              <a:t>DEL 2</a:t>
            </a:r>
          </a:p>
        </p:txBody>
      </p:sp>
      <p:sp>
        <p:nvSpPr>
          <p:cNvPr id="25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1968359"/>
            <a:ext cx="609320" cy="609320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684313" y="913898"/>
            <a:ext cx="17907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163244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998679"/>
            <a:ext cx="0" cy="1198281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3084060"/>
            <a:ext cx="889838" cy="1328738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3108841"/>
            <a:ext cx="3062574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3722002"/>
            <a:ext cx="1982514" cy="1421498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41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2800" y="561975"/>
            <a:ext cx="0" cy="4038600"/>
          </a:xfrm>
          <a:custGeom>
            <a:avLst/>
            <a:gdLst/>
            <a:ahLst/>
            <a:cxnLst/>
            <a:rect l="l" t="t" r="r" b="b"/>
            <a:pathLst>
              <a:path h="4038600">
                <a:moveTo>
                  <a:pt x="0" y="0"/>
                </a:moveTo>
                <a:lnTo>
                  <a:pt x="0" y="40385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7300" y="1025847"/>
            <a:ext cx="1282065" cy="72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50"/>
              </a:lnSpc>
              <a:spcBef>
                <a:spcPts val="100"/>
              </a:spcBef>
            </a:pPr>
            <a:r>
              <a:rPr sz="2400" b="1" spc="95" dirty="0">
                <a:solidFill>
                  <a:srgbClr val="3C3C39"/>
                </a:solidFill>
                <a:latin typeface="Arial"/>
                <a:cs typeface="Arial"/>
              </a:rPr>
              <a:t>Tableau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55"/>
              </a:lnSpc>
            </a:pPr>
            <a:r>
              <a:rPr sz="2400" spc="75" dirty="0">
                <a:solidFill>
                  <a:srgbClr val="3C3C39"/>
                </a:solidFill>
                <a:latin typeface="Arial"/>
                <a:cs typeface="Arial"/>
              </a:rPr>
              <a:t>courses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50599" y="470814"/>
            <a:ext cx="699135" cy="8928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4200" spc="-855" dirty="0">
                <a:solidFill>
                  <a:srgbClr val="F7485E"/>
                </a:solidFill>
              </a:rPr>
              <a:t>1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45" dirty="0"/>
              <a:t>Inspiration</a:t>
            </a: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950599" y="1572327"/>
            <a:ext cx="849630" cy="8928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4200" spc="25" dirty="0">
                <a:solidFill>
                  <a:srgbClr val="F7485E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60" dirty="0">
                <a:solidFill>
                  <a:srgbClr val="3C3C39"/>
                </a:solidFill>
                <a:latin typeface="Arial"/>
                <a:cs typeface="Arial"/>
              </a:rPr>
              <a:t>Intermediate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713950"/>
            <a:ext cx="2594610" cy="1430020"/>
          </a:xfrm>
          <a:custGeom>
            <a:avLst/>
            <a:gdLst/>
            <a:ahLst/>
            <a:cxnLst/>
            <a:rect l="l" t="t" r="r" b="b"/>
            <a:pathLst>
              <a:path w="2594610" h="1430020">
                <a:moveTo>
                  <a:pt x="2593989" y="1429549"/>
                </a:moveTo>
                <a:lnTo>
                  <a:pt x="0" y="1429549"/>
                </a:lnTo>
                <a:lnTo>
                  <a:pt x="0" y="452008"/>
                </a:lnTo>
                <a:lnTo>
                  <a:pt x="39695" y="413016"/>
                </a:lnTo>
                <a:lnTo>
                  <a:pt x="72732" y="382767"/>
                </a:lnTo>
                <a:lnTo>
                  <a:pt x="106653" y="353493"/>
                </a:lnTo>
                <a:lnTo>
                  <a:pt x="141437" y="325214"/>
                </a:lnTo>
                <a:lnTo>
                  <a:pt x="177062" y="297953"/>
                </a:lnTo>
                <a:lnTo>
                  <a:pt x="213505" y="271733"/>
                </a:lnTo>
                <a:lnTo>
                  <a:pt x="250744" y="246575"/>
                </a:lnTo>
                <a:lnTo>
                  <a:pt x="288756" y="222502"/>
                </a:lnTo>
                <a:lnTo>
                  <a:pt x="327521" y="199536"/>
                </a:lnTo>
                <a:lnTo>
                  <a:pt x="367015" y="177699"/>
                </a:lnTo>
                <a:lnTo>
                  <a:pt x="407216" y="157013"/>
                </a:lnTo>
                <a:lnTo>
                  <a:pt x="448102" y="137501"/>
                </a:lnTo>
                <a:lnTo>
                  <a:pt x="489651" y="119185"/>
                </a:lnTo>
                <a:lnTo>
                  <a:pt x="531840" y="102087"/>
                </a:lnTo>
                <a:lnTo>
                  <a:pt x="574648" y="86229"/>
                </a:lnTo>
                <a:lnTo>
                  <a:pt x="618053" y="71634"/>
                </a:lnTo>
                <a:lnTo>
                  <a:pt x="662031" y="58323"/>
                </a:lnTo>
                <a:lnTo>
                  <a:pt x="706561" y="46319"/>
                </a:lnTo>
                <a:lnTo>
                  <a:pt x="751620" y="35645"/>
                </a:lnTo>
                <a:lnTo>
                  <a:pt x="797187" y="26321"/>
                </a:lnTo>
                <a:lnTo>
                  <a:pt x="843239" y="18371"/>
                </a:lnTo>
                <a:lnTo>
                  <a:pt x="889754" y="11816"/>
                </a:lnTo>
                <a:lnTo>
                  <a:pt x="936710" y="6680"/>
                </a:lnTo>
                <a:lnTo>
                  <a:pt x="984084" y="2983"/>
                </a:lnTo>
                <a:lnTo>
                  <a:pt x="1031855" y="749"/>
                </a:lnTo>
                <a:lnTo>
                  <a:pt x="1079999" y="0"/>
                </a:lnTo>
                <a:lnTo>
                  <a:pt x="1130188" y="829"/>
                </a:lnTo>
                <a:lnTo>
                  <a:pt x="1180167" y="3308"/>
                </a:lnTo>
                <a:lnTo>
                  <a:pt x="1229902" y="7421"/>
                </a:lnTo>
                <a:lnTo>
                  <a:pt x="1279354" y="13153"/>
                </a:lnTo>
                <a:lnTo>
                  <a:pt x="1328487" y="20488"/>
                </a:lnTo>
                <a:lnTo>
                  <a:pt x="1377265" y="29411"/>
                </a:lnTo>
                <a:lnTo>
                  <a:pt x="1425650" y="39907"/>
                </a:lnTo>
                <a:lnTo>
                  <a:pt x="1473605" y="51961"/>
                </a:lnTo>
                <a:lnTo>
                  <a:pt x="1521095" y="65557"/>
                </a:lnTo>
                <a:lnTo>
                  <a:pt x="1568081" y="80680"/>
                </a:lnTo>
                <a:lnTo>
                  <a:pt x="1614527" y="97316"/>
                </a:lnTo>
                <a:lnTo>
                  <a:pt x="1660396" y="115448"/>
                </a:lnTo>
                <a:lnTo>
                  <a:pt x="1705652" y="135061"/>
                </a:lnTo>
                <a:lnTo>
                  <a:pt x="1750257" y="156140"/>
                </a:lnTo>
                <a:lnTo>
                  <a:pt x="1794176" y="178671"/>
                </a:lnTo>
                <a:lnTo>
                  <a:pt x="1837369" y="202637"/>
                </a:lnTo>
                <a:lnTo>
                  <a:pt x="1879802" y="228023"/>
                </a:lnTo>
                <a:lnTo>
                  <a:pt x="1921438" y="254815"/>
                </a:lnTo>
                <a:lnTo>
                  <a:pt x="1962238" y="282996"/>
                </a:lnTo>
                <a:lnTo>
                  <a:pt x="2002167" y="312552"/>
                </a:lnTo>
                <a:lnTo>
                  <a:pt x="2041188" y="343467"/>
                </a:lnTo>
                <a:lnTo>
                  <a:pt x="2079264" y="375726"/>
                </a:lnTo>
                <a:lnTo>
                  <a:pt x="2116358" y="409314"/>
                </a:lnTo>
                <a:lnTo>
                  <a:pt x="2152433" y="444216"/>
                </a:lnTo>
                <a:lnTo>
                  <a:pt x="2187335" y="480291"/>
                </a:lnTo>
                <a:lnTo>
                  <a:pt x="2220923" y="517385"/>
                </a:lnTo>
                <a:lnTo>
                  <a:pt x="2253182" y="555461"/>
                </a:lnTo>
                <a:lnTo>
                  <a:pt x="2284097" y="594481"/>
                </a:lnTo>
                <a:lnTo>
                  <a:pt x="2313653" y="634411"/>
                </a:lnTo>
                <a:lnTo>
                  <a:pt x="2341834" y="675211"/>
                </a:lnTo>
                <a:lnTo>
                  <a:pt x="2368626" y="716846"/>
                </a:lnTo>
                <a:lnTo>
                  <a:pt x="2394012" y="759279"/>
                </a:lnTo>
                <a:lnTo>
                  <a:pt x="2417978" y="802473"/>
                </a:lnTo>
                <a:lnTo>
                  <a:pt x="2440509" y="846391"/>
                </a:lnTo>
                <a:lnTo>
                  <a:pt x="2461588" y="890997"/>
                </a:lnTo>
                <a:lnTo>
                  <a:pt x="2481201" y="936253"/>
                </a:lnTo>
                <a:lnTo>
                  <a:pt x="2499333" y="982122"/>
                </a:lnTo>
                <a:lnTo>
                  <a:pt x="2515969" y="1028568"/>
                </a:lnTo>
                <a:lnTo>
                  <a:pt x="2531092" y="1075554"/>
                </a:lnTo>
                <a:lnTo>
                  <a:pt x="2544688" y="1123044"/>
                </a:lnTo>
                <a:lnTo>
                  <a:pt x="2556742" y="1170999"/>
                </a:lnTo>
                <a:lnTo>
                  <a:pt x="2567238" y="1219384"/>
                </a:lnTo>
                <a:lnTo>
                  <a:pt x="2576161" y="1268162"/>
                </a:lnTo>
                <a:lnTo>
                  <a:pt x="2583496" y="1317295"/>
                </a:lnTo>
                <a:lnTo>
                  <a:pt x="2589228" y="1366747"/>
                </a:lnTo>
                <a:lnTo>
                  <a:pt x="2593341" y="1416482"/>
                </a:lnTo>
                <a:lnTo>
                  <a:pt x="2593989" y="1429549"/>
                </a:lnTo>
                <a:close/>
              </a:path>
            </a:pathLst>
          </a:custGeom>
          <a:solidFill>
            <a:srgbClr val="EEE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70617" y="730270"/>
            <a:ext cx="2990215" cy="4254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60020" indent="-147955">
              <a:lnSpc>
                <a:spcPct val="100000"/>
              </a:lnSpc>
              <a:spcBef>
                <a:spcPts val="475"/>
              </a:spcBef>
              <a:buSzPct val="80000"/>
              <a:buChar char="●"/>
              <a:tabLst>
                <a:tab pos="160655" algn="l"/>
              </a:tabLst>
            </a:pPr>
            <a:r>
              <a:rPr sz="1000" spc="50" dirty="0">
                <a:solidFill>
                  <a:srgbClr val="3C3C39"/>
                </a:solidFill>
                <a:latin typeface="Arial"/>
                <a:cs typeface="Arial"/>
              </a:rPr>
              <a:t>Descriptive</a:t>
            </a:r>
            <a:r>
              <a:rPr sz="10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C3C39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  <a:p>
            <a:pPr marL="160020" indent="-147955">
              <a:lnSpc>
                <a:spcPct val="100000"/>
              </a:lnSpc>
              <a:spcBef>
                <a:spcPts val="375"/>
              </a:spcBef>
              <a:buSzPct val="80000"/>
              <a:buChar char="●"/>
              <a:tabLst>
                <a:tab pos="160655" algn="l"/>
              </a:tabLst>
            </a:pP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Basic</a:t>
            </a:r>
            <a:r>
              <a:rPr sz="1000" spc="1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visualisations</a:t>
            </a:r>
            <a:r>
              <a:rPr sz="1000" spc="1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(bar</a:t>
            </a:r>
            <a:r>
              <a:rPr sz="1000" spc="1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3C3C39"/>
                </a:solidFill>
                <a:latin typeface="Arial"/>
                <a:cs typeface="Arial"/>
              </a:rPr>
              <a:t>chart,</a:t>
            </a:r>
            <a:r>
              <a:rPr sz="1000" spc="1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3C3C39"/>
                </a:solidFill>
                <a:latin typeface="Arial"/>
                <a:cs typeface="Arial"/>
              </a:rPr>
              <a:t>line</a:t>
            </a:r>
            <a:r>
              <a:rPr sz="1000" spc="1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3C3C39"/>
                </a:solidFill>
                <a:latin typeface="Arial"/>
                <a:cs typeface="Arial"/>
              </a:rPr>
              <a:t>chart,</a:t>
            </a:r>
            <a:r>
              <a:rPr sz="1000" spc="1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3C3C39"/>
                </a:solidFill>
                <a:latin typeface="Arial"/>
                <a:cs typeface="Arial"/>
              </a:rPr>
              <a:t>etc.)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0617" y="1785920"/>
            <a:ext cx="3373120" cy="4254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60020" indent="-147955">
              <a:lnSpc>
                <a:spcPct val="100000"/>
              </a:lnSpc>
              <a:spcBef>
                <a:spcPts val="475"/>
              </a:spcBef>
              <a:buSzPct val="80000"/>
              <a:buChar char="●"/>
              <a:tabLst>
                <a:tab pos="160655" algn="l"/>
              </a:tabLst>
            </a:pPr>
            <a:r>
              <a:rPr sz="1000" spc="45" dirty="0">
                <a:solidFill>
                  <a:srgbClr val="3C3C39"/>
                </a:solidFill>
                <a:latin typeface="Arial"/>
                <a:cs typeface="Arial"/>
              </a:rPr>
              <a:t>Parameters</a:t>
            </a:r>
            <a:endParaRPr sz="1000">
              <a:latin typeface="Arial"/>
              <a:cs typeface="Arial"/>
            </a:endParaRPr>
          </a:p>
          <a:p>
            <a:pPr marL="160020" indent="-147955">
              <a:lnSpc>
                <a:spcPct val="100000"/>
              </a:lnSpc>
              <a:spcBef>
                <a:spcPts val="375"/>
              </a:spcBef>
              <a:buSzPct val="80000"/>
              <a:buChar char="●"/>
              <a:tabLst>
                <a:tab pos="160655" algn="l"/>
              </a:tabLst>
            </a:pPr>
            <a:r>
              <a:rPr sz="1000" spc="60" dirty="0">
                <a:solidFill>
                  <a:srgbClr val="3C3C39"/>
                </a:solidFill>
                <a:latin typeface="Arial"/>
                <a:cs typeface="Arial"/>
              </a:rPr>
              <a:t>Advanced</a:t>
            </a:r>
            <a:r>
              <a:rPr sz="10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visualisations</a:t>
            </a:r>
            <a:r>
              <a:rPr sz="10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70" dirty="0">
                <a:solidFill>
                  <a:srgbClr val="3C3C39"/>
                </a:solidFill>
                <a:latin typeface="Arial"/>
                <a:cs typeface="Arial"/>
              </a:rPr>
              <a:t>(Combined</a:t>
            </a:r>
            <a:r>
              <a:rPr sz="10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axis,</a:t>
            </a:r>
            <a:r>
              <a:rPr sz="10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3C3C39"/>
                </a:solidFill>
                <a:latin typeface="Arial"/>
                <a:cs typeface="Arial"/>
              </a:rPr>
              <a:t>totals</a:t>
            </a:r>
            <a:r>
              <a:rPr sz="1000" spc="8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3C3C39"/>
                </a:solidFill>
                <a:latin typeface="Arial"/>
                <a:cs typeface="Arial"/>
              </a:rPr>
              <a:t>etc.)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0599" y="2628127"/>
            <a:ext cx="793750" cy="8928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4200" spc="-25" dirty="0">
                <a:solidFill>
                  <a:srgbClr val="F7485E"/>
                </a:solidFill>
                <a:latin typeface="Arial"/>
                <a:cs typeface="Arial"/>
              </a:rPr>
              <a:t>3a</a:t>
            </a:r>
            <a:endParaRPr sz="4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solidFill>
                  <a:srgbClr val="3C3C39"/>
                </a:solidFill>
                <a:latin typeface="Arial"/>
                <a:cs typeface="Arial"/>
              </a:rPr>
              <a:t>Calculations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0599" y="3683927"/>
            <a:ext cx="1243330" cy="8928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4200" spc="204" dirty="0">
                <a:solidFill>
                  <a:srgbClr val="F7485E"/>
                </a:solidFill>
                <a:latin typeface="Arial"/>
                <a:cs typeface="Arial"/>
              </a:rPr>
              <a:t>3b</a:t>
            </a:r>
            <a:endParaRPr sz="4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Visual</a:t>
            </a:r>
            <a:r>
              <a:rPr sz="1000" spc="7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60" dirty="0">
                <a:solidFill>
                  <a:srgbClr val="3C3C39"/>
                </a:solidFill>
                <a:latin typeface="Arial"/>
                <a:cs typeface="Arial"/>
              </a:rPr>
              <a:t>best</a:t>
            </a:r>
            <a:r>
              <a:rPr sz="1000" spc="7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3C3C39"/>
                </a:solidFill>
                <a:latin typeface="Arial"/>
                <a:cs typeface="Arial"/>
              </a:rPr>
              <a:t>practice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873" y="1958100"/>
            <a:ext cx="860986" cy="8819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370617" y="2841719"/>
            <a:ext cx="1815464" cy="4254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60020" indent="-147955">
              <a:lnSpc>
                <a:spcPct val="100000"/>
              </a:lnSpc>
              <a:spcBef>
                <a:spcPts val="475"/>
              </a:spcBef>
              <a:buSzPct val="80000"/>
              <a:buChar char="●"/>
              <a:tabLst>
                <a:tab pos="160655" algn="l"/>
              </a:tabLst>
            </a:pP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Level</a:t>
            </a:r>
            <a:r>
              <a:rPr sz="10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0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60" dirty="0">
                <a:solidFill>
                  <a:srgbClr val="3C3C39"/>
                </a:solidFill>
                <a:latin typeface="Arial"/>
                <a:cs typeface="Arial"/>
              </a:rPr>
              <a:t>detail</a:t>
            </a:r>
            <a:r>
              <a:rPr sz="10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3C3C39"/>
                </a:solidFill>
                <a:latin typeface="Arial"/>
                <a:cs typeface="Arial"/>
              </a:rPr>
              <a:t>calculations</a:t>
            </a:r>
            <a:endParaRPr sz="1000">
              <a:latin typeface="Arial"/>
              <a:cs typeface="Arial"/>
            </a:endParaRPr>
          </a:p>
          <a:p>
            <a:pPr marL="160020" indent="-147955">
              <a:lnSpc>
                <a:spcPct val="100000"/>
              </a:lnSpc>
              <a:spcBef>
                <a:spcPts val="375"/>
              </a:spcBef>
              <a:buSzPct val="80000"/>
              <a:buChar char="●"/>
              <a:tabLst>
                <a:tab pos="160655" algn="l"/>
              </a:tabLst>
            </a:pP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Table</a:t>
            </a:r>
            <a:r>
              <a:rPr sz="1000" spc="1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3C3C39"/>
                </a:solidFill>
                <a:latin typeface="Arial"/>
                <a:cs typeface="Arial"/>
              </a:rPr>
              <a:t>calculations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0617" y="3897519"/>
            <a:ext cx="1452245" cy="4254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60020" indent="-147955">
              <a:lnSpc>
                <a:spcPct val="100000"/>
              </a:lnSpc>
              <a:spcBef>
                <a:spcPts val="475"/>
              </a:spcBef>
              <a:buSzPct val="80000"/>
              <a:buChar char="●"/>
              <a:tabLst>
                <a:tab pos="160655" algn="l"/>
              </a:tabLst>
            </a:pPr>
            <a:r>
              <a:rPr sz="1000" spc="60" dirty="0">
                <a:solidFill>
                  <a:srgbClr val="3C3C39"/>
                </a:solidFill>
                <a:latin typeface="Arial"/>
                <a:cs typeface="Arial"/>
              </a:rPr>
              <a:t>Dashboard</a:t>
            </a:r>
            <a:r>
              <a:rPr sz="10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3C3C39"/>
                </a:solidFill>
                <a:latin typeface="Arial"/>
                <a:cs typeface="Arial"/>
              </a:rPr>
              <a:t>design</a:t>
            </a:r>
            <a:endParaRPr sz="1000">
              <a:latin typeface="Arial"/>
              <a:cs typeface="Arial"/>
            </a:endParaRPr>
          </a:p>
          <a:p>
            <a:pPr marL="160020" indent="-147955">
              <a:lnSpc>
                <a:spcPct val="100000"/>
              </a:lnSpc>
              <a:spcBef>
                <a:spcPts val="375"/>
              </a:spcBef>
              <a:buSzPct val="80000"/>
              <a:buChar char="●"/>
              <a:tabLst>
                <a:tab pos="160655" algn="l"/>
              </a:tabLst>
            </a:pP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Visual</a:t>
            </a:r>
            <a:r>
              <a:rPr sz="1000" spc="7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60" dirty="0">
                <a:solidFill>
                  <a:srgbClr val="3C3C39"/>
                </a:solidFill>
                <a:latin typeface="Arial"/>
                <a:cs typeface="Arial"/>
              </a:rPr>
              <a:t>best</a:t>
            </a:r>
            <a:r>
              <a:rPr sz="1000" spc="7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3C3C39"/>
                </a:solidFill>
                <a:latin typeface="Arial"/>
                <a:cs typeface="Arial"/>
              </a:rPr>
              <a:t>practices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2800" y="561975"/>
            <a:ext cx="0" cy="4038600"/>
          </a:xfrm>
          <a:custGeom>
            <a:avLst/>
            <a:gdLst/>
            <a:ahLst/>
            <a:cxnLst/>
            <a:rect l="l" t="t" r="r" b="b"/>
            <a:pathLst>
              <a:path h="4038600">
                <a:moveTo>
                  <a:pt x="0" y="0"/>
                </a:moveTo>
                <a:lnTo>
                  <a:pt x="0" y="40385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7300" y="1025847"/>
            <a:ext cx="1177290" cy="724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50"/>
              </a:lnSpc>
              <a:spcBef>
                <a:spcPts val="100"/>
              </a:spcBef>
            </a:pPr>
            <a:r>
              <a:rPr sz="2400" b="1" spc="105" dirty="0">
                <a:solidFill>
                  <a:srgbClr val="3C3C39"/>
                </a:solidFill>
                <a:latin typeface="Arial"/>
                <a:cs typeface="Arial"/>
              </a:rPr>
              <a:t>Alteryx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55"/>
              </a:lnSpc>
            </a:pPr>
            <a:r>
              <a:rPr sz="2400" spc="75" dirty="0">
                <a:solidFill>
                  <a:srgbClr val="3C3C39"/>
                </a:solidFill>
                <a:latin typeface="Arial"/>
                <a:cs typeface="Arial"/>
              </a:rPr>
              <a:t>courses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50599" y="470814"/>
            <a:ext cx="699135" cy="8928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4200" spc="-855" dirty="0">
                <a:solidFill>
                  <a:srgbClr val="F7485E"/>
                </a:solidFill>
              </a:rPr>
              <a:t>1</a:t>
            </a:r>
            <a:endParaRPr sz="4200"/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45" dirty="0"/>
              <a:t>Inspiration</a:t>
            </a: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950599" y="1572327"/>
            <a:ext cx="849630" cy="8928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4200" spc="25" dirty="0">
                <a:solidFill>
                  <a:srgbClr val="F7485E"/>
                </a:solidFill>
                <a:latin typeface="Arial"/>
                <a:cs typeface="Arial"/>
              </a:rPr>
              <a:t>2</a:t>
            </a:r>
            <a:endParaRPr sz="4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60" dirty="0">
                <a:solidFill>
                  <a:srgbClr val="3C3C39"/>
                </a:solidFill>
                <a:latin typeface="Arial"/>
                <a:cs typeface="Arial"/>
              </a:rPr>
              <a:t>Intermediate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713950"/>
            <a:ext cx="2594610" cy="1430020"/>
          </a:xfrm>
          <a:custGeom>
            <a:avLst/>
            <a:gdLst/>
            <a:ahLst/>
            <a:cxnLst/>
            <a:rect l="l" t="t" r="r" b="b"/>
            <a:pathLst>
              <a:path w="2594610" h="1430020">
                <a:moveTo>
                  <a:pt x="2593989" y="1429549"/>
                </a:moveTo>
                <a:lnTo>
                  <a:pt x="0" y="1429549"/>
                </a:lnTo>
                <a:lnTo>
                  <a:pt x="0" y="452008"/>
                </a:lnTo>
                <a:lnTo>
                  <a:pt x="39695" y="413016"/>
                </a:lnTo>
                <a:lnTo>
                  <a:pt x="72732" y="382767"/>
                </a:lnTo>
                <a:lnTo>
                  <a:pt x="106653" y="353493"/>
                </a:lnTo>
                <a:lnTo>
                  <a:pt x="141437" y="325214"/>
                </a:lnTo>
                <a:lnTo>
                  <a:pt x="177062" y="297953"/>
                </a:lnTo>
                <a:lnTo>
                  <a:pt x="213505" y="271733"/>
                </a:lnTo>
                <a:lnTo>
                  <a:pt x="250744" y="246575"/>
                </a:lnTo>
                <a:lnTo>
                  <a:pt x="288756" y="222502"/>
                </a:lnTo>
                <a:lnTo>
                  <a:pt x="327521" y="199536"/>
                </a:lnTo>
                <a:lnTo>
                  <a:pt x="367015" y="177699"/>
                </a:lnTo>
                <a:lnTo>
                  <a:pt x="407216" y="157013"/>
                </a:lnTo>
                <a:lnTo>
                  <a:pt x="448102" y="137501"/>
                </a:lnTo>
                <a:lnTo>
                  <a:pt x="489651" y="119185"/>
                </a:lnTo>
                <a:lnTo>
                  <a:pt x="531840" y="102087"/>
                </a:lnTo>
                <a:lnTo>
                  <a:pt x="574648" y="86229"/>
                </a:lnTo>
                <a:lnTo>
                  <a:pt x="618053" y="71634"/>
                </a:lnTo>
                <a:lnTo>
                  <a:pt x="662031" y="58323"/>
                </a:lnTo>
                <a:lnTo>
                  <a:pt x="706561" y="46319"/>
                </a:lnTo>
                <a:lnTo>
                  <a:pt x="751620" y="35645"/>
                </a:lnTo>
                <a:lnTo>
                  <a:pt x="797187" y="26321"/>
                </a:lnTo>
                <a:lnTo>
                  <a:pt x="843239" y="18371"/>
                </a:lnTo>
                <a:lnTo>
                  <a:pt x="889754" y="11816"/>
                </a:lnTo>
                <a:lnTo>
                  <a:pt x="936710" y="6680"/>
                </a:lnTo>
                <a:lnTo>
                  <a:pt x="984084" y="2983"/>
                </a:lnTo>
                <a:lnTo>
                  <a:pt x="1031855" y="749"/>
                </a:lnTo>
                <a:lnTo>
                  <a:pt x="1079999" y="0"/>
                </a:lnTo>
                <a:lnTo>
                  <a:pt x="1130188" y="829"/>
                </a:lnTo>
                <a:lnTo>
                  <a:pt x="1180167" y="3308"/>
                </a:lnTo>
                <a:lnTo>
                  <a:pt x="1229902" y="7421"/>
                </a:lnTo>
                <a:lnTo>
                  <a:pt x="1279354" y="13153"/>
                </a:lnTo>
                <a:lnTo>
                  <a:pt x="1328487" y="20488"/>
                </a:lnTo>
                <a:lnTo>
                  <a:pt x="1377265" y="29411"/>
                </a:lnTo>
                <a:lnTo>
                  <a:pt x="1425650" y="39907"/>
                </a:lnTo>
                <a:lnTo>
                  <a:pt x="1473605" y="51961"/>
                </a:lnTo>
                <a:lnTo>
                  <a:pt x="1521095" y="65557"/>
                </a:lnTo>
                <a:lnTo>
                  <a:pt x="1568081" y="80680"/>
                </a:lnTo>
                <a:lnTo>
                  <a:pt x="1614527" y="97316"/>
                </a:lnTo>
                <a:lnTo>
                  <a:pt x="1660396" y="115448"/>
                </a:lnTo>
                <a:lnTo>
                  <a:pt x="1705652" y="135061"/>
                </a:lnTo>
                <a:lnTo>
                  <a:pt x="1750257" y="156140"/>
                </a:lnTo>
                <a:lnTo>
                  <a:pt x="1794176" y="178671"/>
                </a:lnTo>
                <a:lnTo>
                  <a:pt x="1837369" y="202637"/>
                </a:lnTo>
                <a:lnTo>
                  <a:pt x="1879802" y="228023"/>
                </a:lnTo>
                <a:lnTo>
                  <a:pt x="1921438" y="254815"/>
                </a:lnTo>
                <a:lnTo>
                  <a:pt x="1962238" y="282996"/>
                </a:lnTo>
                <a:lnTo>
                  <a:pt x="2002167" y="312552"/>
                </a:lnTo>
                <a:lnTo>
                  <a:pt x="2041188" y="343467"/>
                </a:lnTo>
                <a:lnTo>
                  <a:pt x="2079264" y="375726"/>
                </a:lnTo>
                <a:lnTo>
                  <a:pt x="2116358" y="409314"/>
                </a:lnTo>
                <a:lnTo>
                  <a:pt x="2152433" y="444216"/>
                </a:lnTo>
                <a:lnTo>
                  <a:pt x="2187335" y="480291"/>
                </a:lnTo>
                <a:lnTo>
                  <a:pt x="2220923" y="517385"/>
                </a:lnTo>
                <a:lnTo>
                  <a:pt x="2253182" y="555461"/>
                </a:lnTo>
                <a:lnTo>
                  <a:pt x="2284097" y="594481"/>
                </a:lnTo>
                <a:lnTo>
                  <a:pt x="2313653" y="634411"/>
                </a:lnTo>
                <a:lnTo>
                  <a:pt x="2341834" y="675211"/>
                </a:lnTo>
                <a:lnTo>
                  <a:pt x="2368626" y="716846"/>
                </a:lnTo>
                <a:lnTo>
                  <a:pt x="2394012" y="759279"/>
                </a:lnTo>
                <a:lnTo>
                  <a:pt x="2417978" y="802473"/>
                </a:lnTo>
                <a:lnTo>
                  <a:pt x="2440509" y="846391"/>
                </a:lnTo>
                <a:lnTo>
                  <a:pt x="2461588" y="890997"/>
                </a:lnTo>
                <a:lnTo>
                  <a:pt x="2481201" y="936253"/>
                </a:lnTo>
                <a:lnTo>
                  <a:pt x="2499333" y="982122"/>
                </a:lnTo>
                <a:lnTo>
                  <a:pt x="2515969" y="1028568"/>
                </a:lnTo>
                <a:lnTo>
                  <a:pt x="2531092" y="1075554"/>
                </a:lnTo>
                <a:lnTo>
                  <a:pt x="2544688" y="1123044"/>
                </a:lnTo>
                <a:lnTo>
                  <a:pt x="2556742" y="1170999"/>
                </a:lnTo>
                <a:lnTo>
                  <a:pt x="2567238" y="1219384"/>
                </a:lnTo>
                <a:lnTo>
                  <a:pt x="2576161" y="1268162"/>
                </a:lnTo>
                <a:lnTo>
                  <a:pt x="2583496" y="1317295"/>
                </a:lnTo>
                <a:lnTo>
                  <a:pt x="2589228" y="1366747"/>
                </a:lnTo>
                <a:lnTo>
                  <a:pt x="2593341" y="1416482"/>
                </a:lnTo>
                <a:lnTo>
                  <a:pt x="2593989" y="1429549"/>
                </a:lnTo>
                <a:close/>
              </a:path>
            </a:pathLst>
          </a:custGeom>
          <a:solidFill>
            <a:srgbClr val="EEE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70617" y="730270"/>
            <a:ext cx="1080770" cy="4254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60020" indent="-147955">
              <a:lnSpc>
                <a:spcPct val="100000"/>
              </a:lnSpc>
              <a:spcBef>
                <a:spcPts val="475"/>
              </a:spcBef>
              <a:buSzPct val="80000"/>
              <a:buChar char="●"/>
              <a:tabLst>
                <a:tab pos="160655" algn="l"/>
              </a:tabLst>
            </a:pPr>
            <a:r>
              <a:rPr sz="1000" spc="65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r>
              <a:rPr sz="10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75" dirty="0">
                <a:solidFill>
                  <a:srgbClr val="3C3C39"/>
                </a:solidFill>
                <a:latin typeface="Arial"/>
                <a:cs typeface="Arial"/>
              </a:rPr>
              <a:t>blending</a:t>
            </a:r>
            <a:endParaRPr sz="1000">
              <a:latin typeface="Arial"/>
              <a:cs typeface="Arial"/>
            </a:endParaRPr>
          </a:p>
          <a:p>
            <a:pPr marL="160020" indent="-147955">
              <a:lnSpc>
                <a:spcPct val="100000"/>
              </a:lnSpc>
              <a:spcBef>
                <a:spcPts val="375"/>
              </a:spcBef>
              <a:buSzPct val="80000"/>
              <a:buChar char="●"/>
              <a:tabLst>
                <a:tab pos="160655" algn="l"/>
              </a:tabLst>
            </a:pPr>
            <a:r>
              <a:rPr sz="1000" spc="45" dirty="0">
                <a:solidFill>
                  <a:srgbClr val="3C3C39"/>
                </a:solidFill>
                <a:latin typeface="Arial"/>
                <a:cs typeface="Arial"/>
              </a:rPr>
              <a:t>Preparation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0617" y="1785920"/>
            <a:ext cx="2044700" cy="4254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60020" indent="-147955">
              <a:lnSpc>
                <a:spcPct val="100000"/>
              </a:lnSpc>
              <a:spcBef>
                <a:spcPts val="475"/>
              </a:spcBef>
              <a:buSzPct val="80000"/>
              <a:buChar char="●"/>
              <a:tabLst>
                <a:tab pos="160655" algn="l"/>
              </a:tabLst>
            </a:pP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Join,</a:t>
            </a:r>
            <a:r>
              <a:rPr sz="10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85" dirty="0">
                <a:solidFill>
                  <a:srgbClr val="3C3C39"/>
                </a:solidFill>
                <a:latin typeface="Arial"/>
                <a:cs typeface="Arial"/>
              </a:rPr>
              <a:t>union</a:t>
            </a:r>
            <a:r>
              <a:rPr sz="10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8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0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85" dirty="0">
                <a:solidFill>
                  <a:srgbClr val="3C3C39"/>
                </a:solidFill>
                <a:latin typeface="Arial"/>
                <a:cs typeface="Arial"/>
              </a:rPr>
              <a:t>append</a:t>
            </a:r>
            <a:r>
              <a:rPr sz="10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  <a:p>
            <a:pPr marL="160020" indent="-147955">
              <a:lnSpc>
                <a:spcPct val="100000"/>
              </a:lnSpc>
              <a:spcBef>
                <a:spcPts val="375"/>
              </a:spcBef>
              <a:buSzPct val="80000"/>
              <a:buChar char="●"/>
              <a:tabLst>
                <a:tab pos="160655" algn="l"/>
              </a:tabLst>
            </a:pPr>
            <a:r>
              <a:rPr sz="1000" spc="65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r>
              <a:rPr sz="10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60" dirty="0">
                <a:solidFill>
                  <a:srgbClr val="3C3C39"/>
                </a:solidFill>
                <a:latin typeface="Arial"/>
                <a:cs typeface="Arial"/>
              </a:rPr>
              <a:t>parsing</a:t>
            </a:r>
            <a:r>
              <a:rPr sz="10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8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0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3C3C39"/>
                </a:solidFill>
                <a:latin typeface="Arial"/>
                <a:cs typeface="Arial"/>
              </a:rPr>
              <a:t>calculations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0599" y="2628127"/>
            <a:ext cx="634365" cy="8928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4200" spc="-25" dirty="0">
                <a:solidFill>
                  <a:srgbClr val="F7485E"/>
                </a:solidFill>
                <a:latin typeface="Arial"/>
                <a:cs typeface="Arial"/>
              </a:rPr>
              <a:t>3a</a:t>
            </a:r>
            <a:endParaRPr sz="4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solidFill>
                  <a:srgbClr val="3C3C39"/>
                </a:solidFill>
                <a:latin typeface="Arial"/>
                <a:cs typeface="Arial"/>
              </a:rPr>
              <a:t>Macros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0599" y="3683927"/>
            <a:ext cx="683260" cy="8928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4200" spc="204" dirty="0">
                <a:solidFill>
                  <a:srgbClr val="F7485E"/>
                </a:solidFill>
                <a:latin typeface="Arial"/>
                <a:cs typeface="Arial"/>
              </a:rPr>
              <a:t>3b</a:t>
            </a:r>
            <a:endParaRPr sz="4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40" dirty="0">
                <a:solidFill>
                  <a:srgbClr val="3C3C39"/>
                </a:solidFill>
                <a:latin typeface="Arial"/>
                <a:cs typeface="Arial"/>
              </a:rPr>
              <a:t>Predictive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875" y="1963125"/>
            <a:ext cx="860975" cy="86099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370617" y="2841719"/>
            <a:ext cx="2409190" cy="62547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60020" indent="-147955">
              <a:lnSpc>
                <a:spcPct val="100000"/>
              </a:lnSpc>
              <a:spcBef>
                <a:spcPts val="475"/>
              </a:spcBef>
              <a:buSzPct val="80000"/>
              <a:buChar char="●"/>
              <a:tabLst>
                <a:tab pos="160655" algn="l"/>
              </a:tabLst>
            </a:pPr>
            <a:r>
              <a:rPr sz="1000" spc="80" dirty="0">
                <a:solidFill>
                  <a:srgbClr val="3C3C39"/>
                </a:solidFill>
                <a:latin typeface="Arial"/>
                <a:cs typeface="Arial"/>
              </a:rPr>
              <a:t>Introduction</a:t>
            </a:r>
            <a:r>
              <a:rPr sz="10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8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3C3C39"/>
                </a:solidFill>
                <a:latin typeface="Arial"/>
                <a:cs typeface="Arial"/>
              </a:rPr>
              <a:t>macros</a:t>
            </a:r>
            <a:endParaRPr sz="1000">
              <a:latin typeface="Arial"/>
              <a:cs typeface="Arial"/>
            </a:endParaRPr>
          </a:p>
          <a:p>
            <a:pPr marL="160020" indent="-147955">
              <a:lnSpc>
                <a:spcPct val="100000"/>
              </a:lnSpc>
              <a:spcBef>
                <a:spcPts val="375"/>
              </a:spcBef>
              <a:buSzPct val="80000"/>
              <a:buChar char="●"/>
              <a:tabLst>
                <a:tab pos="160655" algn="l"/>
              </a:tabLst>
            </a:pPr>
            <a:r>
              <a:rPr sz="1000" spc="65" dirty="0">
                <a:solidFill>
                  <a:srgbClr val="3C3C39"/>
                </a:solidFill>
                <a:latin typeface="Arial"/>
                <a:cs typeface="Arial"/>
              </a:rPr>
              <a:t>Application</a:t>
            </a:r>
            <a:r>
              <a:rPr sz="1000" spc="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100" dirty="0">
                <a:solidFill>
                  <a:srgbClr val="3C3C39"/>
                </a:solidFill>
                <a:latin typeface="Arial"/>
                <a:cs typeface="Arial"/>
              </a:rPr>
              <a:t>programming</a:t>
            </a:r>
            <a:r>
              <a:rPr sz="10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45" dirty="0">
                <a:solidFill>
                  <a:srgbClr val="3C3C39"/>
                </a:solidFill>
                <a:latin typeface="Arial"/>
                <a:cs typeface="Arial"/>
              </a:rPr>
              <a:t>interface</a:t>
            </a:r>
            <a:endParaRPr sz="1000">
              <a:latin typeface="Arial"/>
              <a:cs typeface="Arial"/>
            </a:endParaRPr>
          </a:p>
          <a:p>
            <a:pPr marL="160020" indent="-147955">
              <a:lnSpc>
                <a:spcPct val="100000"/>
              </a:lnSpc>
              <a:spcBef>
                <a:spcPts val="375"/>
              </a:spcBef>
              <a:buSzPct val="80000"/>
              <a:buChar char="●"/>
              <a:tabLst>
                <a:tab pos="160655" algn="l"/>
              </a:tabLst>
            </a:pP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Alteryx</a:t>
            </a:r>
            <a:r>
              <a:rPr sz="1000" spc="2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40" dirty="0">
                <a:solidFill>
                  <a:srgbClr val="3C3C39"/>
                </a:solidFill>
                <a:latin typeface="Arial"/>
                <a:cs typeface="Arial"/>
              </a:rPr>
              <a:t>gallery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70617" y="3897519"/>
            <a:ext cx="2475865" cy="42545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60020" indent="-147955">
              <a:lnSpc>
                <a:spcPct val="100000"/>
              </a:lnSpc>
              <a:spcBef>
                <a:spcPts val="475"/>
              </a:spcBef>
              <a:buSzPct val="80000"/>
              <a:buChar char="●"/>
              <a:tabLst>
                <a:tab pos="160655" algn="l"/>
              </a:tabLst>
            </a:pPr>
            <a:r>
              <a:rPr sz="1000" dirty="0">
                <a:solidFill>
                  <a:srgbClr val="3C3C39"/>
                </a:solidFill>
                <a:latin typeface="Arial"/>
                <a:cs typeface="Arial"/>
              </a:rPr>
              <a:t>Statistical</a:t>
            </a:r>
            <a:r>
              <a:rPr sz="1000" spc="4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65" dirty="0">
                <a:solidFill>
                  <a:srgbClr val="3C3C39"/>
                </a:solidFill>
                <a:latin typeface="Arial"/>
                <a:cs typeface="Arial"/>
              </a:rPr>
              <a:t>models</a:t>
            </a:r>
            <a:endParaRPr sz="1000">
              <a:latin typeface="Arial"/>
              <a:cs typeface="Arial"/>
            </a:endParaRPr>
          </a:p>
          <a:p>
            <a:pPr marL="160020" indent="-147955">
              <a:lnSpc>
                <a:spcPct val="100000"/>
              </a:lnSpc>
              <a:spcBef>
                <a:spcPts val="375"/>
              </a:spcBef>
              <a:buSzPct val="80000"/>
              <a:buChar char="●"/>
              <a:tabLst>
                <a:tab pos="160655" algn="l"/>
              </a:tabLst>
            </a:pPr>
            <a:r>
              <a:rPr sz="1000" spc="75" dirty="0">
                <a:solidFill>
                  <a:srgbClr val="3C3C39"/>
                </a:solidFill>
                <a:latin typeface="Arial"/>
                <a:cs typeface="Arial"/>
              </a:rPr>
              <a:t>Model</a:t>
            </a:r>
            <a:r>
              <a:rPr sz="10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70" dirty="0">
                <a:solidFill>
                  <a:srgbClr val="3C3C39"/>
                </a:solidFill>
                <a:latin typeface="Arial"/>
                <a:cs typeface="Arial"/>
              </a:rPr>
              <a:t>comparison</a:t>
            </a:r>
            <a:r>
              <a:rPr sz="10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8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0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60" dirty="0">
                <a:solidFill>
                  <a:srgbClr val="3C3C39"/>
                </a:solidFill>
                <a:latin typeface="Arial"/>
                <a:cs typeface="Arial"/>
              </a:rPr>
              <a:t>best</a:t>
            </a:r>
            <a:r>
              <a:rPr sz="10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3C3C39"/>
                </a:solidFill>
                <a:latin typeface="Arial"/>
                <a:cs typeface="Arial"/>
              </a:rPr>
              <a:t>practice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9851" y="0"/>
            <a:ext cx="2754149" cy="9803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7350" y="335108"/>
            <a:ext cx="2673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35" dirty="0">
                <a:solidFill>
                  <a:srgbClr val="3C3C39"/>
                </a:solidFill>
                <a:latin typeface="Arial"/>
                <a:cs typeface="Arial"/>
              </a:rPr>
              <a:t>What</a:t>
            </a:r>
            <a:r>
              <a:rPr sz="2400" spc="-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C3C39"/>
                </a:solidFill>
                <a:latin typeface="Arial"/>
                <a:cs typeface="Arial"/>
              </a:rPr>
              <a:t>is</a:t>
            </a:r>
            <a:r>
              <a:rPr sz="24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2400" b="1" spc="80" dirty="0">
                <a:solidFill>
                  <a:srgbClr val="3C3C39"/>
                </a:solidFill>
                <a:latin typeface="Arial"/>
                <a:cs typeface="Arial"/>
              </a:rPr>
              <a:t>Tableau</a:t>
            </a:r>
            <a:r>
              <a:rPr sz="2400" spc="80" dirty="0">
                <a:solidFill>
                  <a:srgbClr val="3C3C39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25" y="1283128"/>
            <a:ext cx="1582420" cy="264731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2000" spc="-2440" dirty="0">
                <a:solidFill>
                  <a:srgbClr val="F7485E"/>
                </a:solidFill>
                <a:latin typeface="Arial"/>
                <a:cs typeface="Arial"/>
              </a:rPr>
              <a:t>1</a:t>
            </a:r>
            <a:endParaRPr sz="1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4200" spc="114" dirty="0">
                <a:solidFill>
                  <a:srgbClr val="3C3C39"/>
                </a:solidFill>
                <a:latin typeface="Arial"/>
                <a:cs typeface="Arial"/>
              </a:rPr>
              <a:t>Visual</a:t>
            </a:r>
            <a:endParaRPr sz="4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0" y="107687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40300" y="1283128"/>
            <a:ext cx="2822575" cy="264731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2000" spc="80" dirty="0">
                <a:solidFill>
                  <a:srgbClr val="F7485E"/>
                </a:solidFill>
                <a:latin typeface="Arial"/>
                <a:cs typeface="Arial"/>
              </a:rPr>
              <a:t>2</a:t>
            </a:r>
            <a:endParaRPr sz="1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4200" spc="215" dirty="0">
                <a:solidFill>
                  <a:srgbClr val="3C3C39"/>
                </a:solidFill>
                <a:latin typeface="Arial"/>
                <a:cs typeface="Arial"/>
              </a:rPr>
              <a:t>Interactive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5700" y="0"/>
            <a:ext cx="3348299" cy="26638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850500"/>
            <a:ext cx="587224" cy="12929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63775" y="4175700"/>
            <a:ext cx="1720224" cy="60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300" y="1236251"/>
            <a:ext cx="173228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140" dirty="0"/>
              <a:t>If</a:t>
            </a:r>
            <a:r>
              <a:rPr sz="4200" spc="-90" dirty="0"/>
              <a:t> </a:t>
            </a:r>
            <a:r>
              <a:rPr sz="4200" spc="415" dirty="0"/>
              <a:t>time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1067301" y="1062232"/>
            <a:ext cx="17538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3C3C39"/>
                </a:solidFill>
                <a:latin typeface="Arial"/>
                <a:cs typeface="Arial"/>
              </a:rPr>
              <a:t>Extra</a:t>
            </a:r>
            <a:r>
              <a:rPr sz="1000" b="1" spc="1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C3C39"/>
                </a:solidFill>
                <a:latin typeface="Arial"/>
                <a:cs typeface="Arial"/>
              </a:rPr>
              <a:t>topics</a:t>
            </a:r>
            <a:r>
              <a:rPr sz="1000" b="1" spc="1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b="1" spc="7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000" b="1" spc="1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3C3C39"/>
                </a:solidFill>
                <a:latin typeface="Arial"/>
                <a:cs typeface="Arial"/>
              </a:rPr>
              <a:t>exercises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350" y="1153492"/>
            <a:ext cx="3061335" cy="20942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>
              <a:latin typeface="Arial"/>
              <a:cs typeface="Arial"/>
            </a:endParaRPr>
          </a:p>
          <a:p>
            <a:pPr marL="328930" marR="238760" indent="-204470">
              <a:lnSpc>
                <a:spcPts val="1430"/>
              </a:lnSpc>
              <a:spcBef>
                <a:spcPts val="1045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bar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chart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20" dirty="0">
                <a:solidFill>
                  <a:srgbClr val="3C3C39"/>
                </a:solidFill>
                <a:latin typeface="Arial"/>
                <a:cs typeface="Arial"/>
              </a:rPr>
              <a:t>with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40" dirty="0">
                <a:solidFill>
                  <a:srgbClr val="3C3C39"/>
                </a:solidFill>
                <a:latin typeface="Arial"/>
                <a:cs typeface="Arial"/>
              </a:rPr>
              <a:t>Category, </a:t>
            </a: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Sub-</a:t>
            </a: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Category</a:t>
            </a:r>
            <a:r>
              <a:rPr sz="1200" i="1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endParaRPr sz="1200">
              <a:latin typeface="Arial"/>
              <a:cs typeface="Arial"/>
            </a:endParaRPr>
          </a:p>
          <a:p>
            <a:pPr marL="328930" marR="57785" indent="-201930">
              <a:lnSpc>
                <a:spcPts val="1430"/>
              </a:lnSpc>
              <a:spcBef>
                <a:spcPts val="1040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reference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line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showing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the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average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within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60" dirty="0">
                <a:solidFill>
                  <a:srgbClr val="3C3C39"/>
                </a:solidFill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  <a:p>
            <a:pPr marL="328930" marR="5080" indent="-219710">
              <a:lnSpc>
                <a:spcPts val="1430"/>
              </a:lnSpc>
              <a:spcBef>
                <a:spcPts val="1040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Format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line: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Show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value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and colour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it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red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5" name="object 5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105" dirty="0"/>
              <a:t>Reference</a:t>
            </a:r>
            <a:r>
              <a:rPr spc="-45" dirty="0"/>
              <a:t> </a:t>
            </a:r>
            <a:r>
              <a:rPr spc="85" dirty="0"/>
              <a:t>lines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Exercise:</a:t>
            </a:r>
            <a:r>
              <a:rPr sz="1200" spc="25" dirty="0"/>
              <a:t> </a:t>
            </a:r>
            <a:r>
              <a:rPr sz="1200" spc="110" dirty="0"/>
              <a:t>Which</a:t>
            </a:r>
            <a:r>
              <a:rPr sz="1200" spc="20" dirty="0"/>
              <a:t> </a:t>
            </a:r>
            <a:r>
              <a:rPr sz="1200" spc="105" dirty="0"/>
              <a:t>product</a:t>
            </a:r>
            <a:r>
              <a:rPr sz="1200" spc="25" dirty="0"/>
              <a:t> </a:t>
            </a:r>
            <a:r>
              <a:rPr sz="1200" dirty="0"/>
              <a:t>sales</a:t>
            </a:r>
            <a:r>
              <a:rPr sz="1200" spc="25" dirty="0"/>
              <a:t> </a:t>
            </a:r>
            <a:r>
              <a:rPr sz="1200" dirty="0"/>
              <a:t>are</a:t>
            </a:r>
            <a:r>
              <a:rPr sz="1200" spc="25" dirty="0"/>
              <a:t> </a:t>
            </a:r>
            <a:r>
              <a:rPr sz="1200" spc="85" dirty="0"/>
              <a:t>below</a:t>
            </a:r>
            <a:r>
              <a:rPr sz="1200" spc="25" dirty="0"/>
              <a:t> </a:t>
            </a:r>
            <a:r>
              <a:rPr sz="1200" spc="70" dirty="0"/>
              <a:t>category</a:t>
            </a:r>
            <a:r>
              <a:rPr sz="1200" spc="25" dirty="0"/>
              <a:t> </a:t>
            </a:r>
            <a:r>
              <a:rPr sz="1200" spc="-10" dirty="0"/>
              <a:t>average?</a:t>
            </a:r>
            <a:endParaRPr sz="1200"/>
          </a:p>
        </p:txBody>
      </p:sp>
      <p:grpSp>
        <p:nvGrpSpPr>
          <p:cNvPr id="9" name="object 9"/>
          <p:cNvGrpSpPr/>
          <p:nvPr/>
        </p:nvGrpSpPr>
        <p:grpSpPr>
          <a:xfrm>
            <a:off x="4473275" y="1651549"/>
            <a:ext cx="4472305" cy="2750820"/>
            <a:chOff x="4473275" y="1651549"/>
            <a:chExt cx="4472305" cy="27508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3275" y="1651549"/>
              <a:ext cx="4471724" cy="27504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0425" y="1689649"/>
              <a:ext cx="4357424" cy="2636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350" y="1153492"/>
            <a:ext cx="3115310" cy="25895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>
              <a:latin typeface="Arial"/>
              <a:cs typeface="Arial"/>
            </a:endParaRPr>
          </a:p>
          <a:p>
            <a:pPr marL="328930" indent="-204470">
              <a:lnSpc>
                <a:spcPts val="1430"/>
              </a:lnSpc>
              <a:spcBef>
                <a:spcPts val="990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view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showing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r>
              <a:rPr sz="1200" i="1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per</a:t>
            </a:r>
            <a:endParaRPr sz="1200">
              <a:latin typeface="Arial"/>
              <a:cs typeface="Arial"/>
            </a:endParaRPr>
          </a:p>
          <a:p>
            <a:pPr marL="328930">
              <a:lnSpc>
                <a:spcPts val="1435"/>
              </a:lnSpc>
            </a:pP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Sub-</a:t>
            </a: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Category</a:t>
            </a:r>
            <a:r>
              <a:rPr sz="1200" i="1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60" dirty="0">
                <a:solidFill>
                  <a:srgbClr val="3C3C39"/>
                </a:solidFill>
                <a:latin typeface="Arial"/>
                <a:cs typeface="Arial"/>
              </a:rPr>
              <a:t>Category</a:t>
            </a:r>
            <a:endParaRPr sz="1200">
              <a:latin typeface="Arial"/>
              <a:cs typeface="Arial"/>
            </a:endParaRPr>
          </a:p>
          <a:p>
            <a:pPr marL="201295" marR="60960" indent="-201930" algn="r">
              <a:lnSpc>
                <a:spcPts val="1430"/>
              </a:lnSpc>
              <a:spcBef>
                <a:spcPts val="1035"/>
              </a:spcBef>
              <a:buAutoNum type="arabicPeriod" startAt="3"/>
              <a:tabLst>
                <a:tab pos="201930" algn="l"/>
              </a:tabLst>
            </a:pP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Group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following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Sub-</a:t>
            </a:r>
            <a:r>
              <a:rPr sz="1200" i="1" spc="50" dirty="0">
                <a:solidFill>
                  <a:srgbClr val="3C3C39"/>
                </a:solidFill>
                <a:latin typeface="Arial"/>
                <a:cs typeface="Arial"/>
              </a:rPr>
              <a:t>Categories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435"/>
              </a:lnSpc>
            </a:pP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together:</a:t>
            </a:r>
            <a:r>
              <a:rPr sz="12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50" dirty="0">
                <a:solidFill>
                  <a:srgbClr val="3C3C39"/>
                </a:solidFill>
                <a:latin typeface="Arial"/>
                <a:cs typeface="Arial"/>
              </a:rPr>
              <a:t>label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,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55" dirty="0">
                <a:solidFill>
                  <a:srgbClr val="3C3C39"/>
                </a:solidFill>
                <a:latin typeface="Arial"/>
                <a:cs typeface="Arial"/>
              </a:rPr>
              <a:t>envelopes</a:t>
            </a:r>
            <a:r>
              <a:rPr sz="1200" i="1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90" dirty="0">
                <a:solidFill>
                  <a:srgbClr val="3C3C39"/>
                </a:solidFill>
                <a:latin typeface="Arial"/>
                <a:cs typeface="Arial"/>
              </a:rPr>
              <a:t>paper</a:t>
            </a:r>
            <a:endParaRPr sz="1200">
              <a:latin typeface="Arial"/>
              <a:cs typeface="Arial"/>
            </a:endParaRPr>
          </a:p>
          <a:p>
            <a:pPr marL="328930" marR="87630" indent="-219710">
              <a:lnSpc>
                <a:spcPts val="1430"/>
              </a:lnSpc>
              <a:spcBef>
                <a:spcPts val="1090"/>
              </a:spcBef>
              <a:buAutoNum type="arabicPeriod" startAt="4"/>
              <a:tabLst>
                <a:tab pos="329565" algn="l"/>
              </a:tabLst>
            </a:pP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Edit</a:t>
            </a:r>
            <a:r>
              <a:rPr sz="1200" spc="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alias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meaningful</a:t>
            </a:r>
            <a:r>
              <a:rPr sz="1200" spc="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name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(e.g.</a:t>
            </a:r>
            <a:r>
              <a:rPr sz="1200" spc="-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85" dirty="0">
                <a:solidFill>
                  <a:srgbClr val="3C3C39"/>
                </a:solidFill>
                <a:latin typeface="Arial"/>
                <a:cs typeface="Arial"/>
              </a:rPr>
              <a:t>Paper</a:t>
            </a:r>
            <a:r>
              <a:rPr sz="1200" i="1" spc="-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45" dirty="0">
                <a:solidFill>
                  <a:srgbClr val="3C3C39"/>
                </a:solidFill>
                <a:latin typeface="Arial"/>
                <a:cs typeface="Arial"/>
              </a:rPr>
              <a:t>articles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 marL="328930" indent="-202565">
              <a:lnSpc>
                <a:spcPts val="1435"/>
              </a:lnSpc>
              <a:spcBef>
                <a:spcPts val="985"/>
              </a:spcBef>
              <a:buAutoNum type="arabicPeriod" startAt="4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Bring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20" dirty="0">
                <a:solidFill>
                  <a:srgbClr val="3C3C39"/>
                </a:solidFill>
                <a:latin typeface="Arial"/>
                <a:cs typeface="Arial"/>
              </a:rPr>
              <a:t>both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old</a:t>
            </a:r>
            <a:endParaRPr sz="1200">
              <a:latin typeface="Arial"/>
              <a:cs typeface="Arial"/>
            </a:endParaRPr>
          </a:p>
          <a:p>
            <a:pPr marL="328930">
              <a:lnSpc>
                <a:spcPts val="1435"/>
              </a:lnSpc>
            </a:pPr>
            <a:r>
              <a:rPr sz="1200" i="1" spc="65" dirty="0">
                <a:solidFill>
                  <a:srgbClr val="3C3C39"/>
                </a:solidFill>
                <a:latin typeface="Arial"/>
                <a:cs typeface="Arial"/>
              </a:rPr>
              <a:t>Sub-</a:t>
            </a:r>
            <a:r>
              <a:rPr sz="1200" i="1" spc="70" dirty="0">
                <a:solidFill>
                  <a:srgbClr val="3C3C39"/>
                </a:solidFill>
                <a:latin typeface="Arial"/>
                <a:cs typeface="Arial"/>
              </a:rPr>
              <a:t>Category</a:t>
            </a:r>
            <a:r>
              <a:rPr sz="1200" i="1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45" dirty="0">
                <a:solidFill>
                  <a:srgbClr val="3C3C39"/>
                </a:solidFill>
                <a:latin typeface="Arial"/>
                <a:cs typeface="Arial"/>
              </a:rPr>
              <a:t>view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5" name="object 5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45" dirty="0"/>
              <a:t> </a:t>
            </a:r>
            <a:r>
              <a:rPr spc="145" dirty="0"/>
              <a:t>Group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Exercise: </a:t>
            </a:r>
            <a:r>
              <a:rPr sz="1200" spc="75" dirty="0"/>
              <a:t>We</a:t>
            </a:r>
            <a:r>
              <a:rPr sz="1200" spc="5" dirty="0"/>
              <a:t> </a:t>
            </a:r>
            <a:r>
              <a:rPr sz="1200" spc="110" dirty="0"/>
              <a:t>want</a:t>
            </a:r>
            <a:r>
              <a:rPr sz="1200" spc="5" dirty="0"/>
              <a:t> </a:t>
            </a:r>
            <a:r>
              <a:rPr sz="1200" spc="95" dirty="0"/>
              <a:t>to</a:t>
            </a:r>
            <a:r>
              <a:rPr sz="1200" spc="5" dirty="0"/>
              <a:t> </a:t>
            </a:r>
            <a:r>
              <a:rPr sz="1200" spc="70" dirty="0"/>
              <a:t>look</a:t>
            </a:r>
            <a:r>
              <a:rPr sz="1200" spc="5" dirty="0"/>
              <a:t> </a:t>
            </a:r>
            <a:r>
              <a:rPr sz="1200" spc="85" dirty="0"/>
              <a:t>at</a:t>
            </a:r>
            <a:r>
              <a:rPr sz="1200" spc="5" dirty="0"/>
              <a:t> </a:t>
            </a:r>
            <a:r>
              <a:rPr sz="1200" dirty="0"/>
              <a:t>all</a:t>
            </a:r>
            <a:r>
              <a:rPr sz="1200" spc="5" dirty="0"/>
              <a:t> </a:t>
            </a:r>
            <a:r>
              <a:rPr sz="1200" spc="80" dirty="0"/>
              <a:t>paper</a:t>
            </a:r>
            <a:r>
              <a:rPr sz="1200" spc="5" dirty="0"/>
              <a:t> </a:t>
            </a:r>
            <a:r>
              <a:rPr sz="1200" spc="50" dirty="0"/>
              <a:t>articles</a:t>
            </a:r>
            <a:r>
              <a:rPr sz="1200" spc="5" dirty="0"/>
              <a:t> </a:t>
            </a:r>
            <a:r>
              <a:rPr sz="1200" spc="85" dirty="0"/>
              <a:t>together</a:t>
            </a:r>
            <a:endParaRPr sz="1200"/>
          </a:p>
        </p:txBody>
      </p:sp>
      <p:grpSp>
        <p:nvGrpSpPr>
          <p:cNvPr id="9" name="object 9"/>
          <p:cNvGrpSpPr/>
          <p:nvPr/>
        </p:nvGrpSpPr>
        <p:grpSpPr>
          <a:xfrm>
            <a:off x="5321300" y="1351037"/>
            <a:ext cx="2790825" cy="3351529"/>
            <a:chOff x="5321300" y="1351037"/>
            <a:chExt cx="2790825" cy="335152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1300" y="1351037"/>
              <a:ext cx="2790650" cy="33514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450" y="1389137"/>
              <a:ext cx="2676350" cy="3237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14" dirty="0"/>
              <a:t>Measure</a:t>
            </a:r>
            <a:r>
              <a:rPr spc="-50" dirty="0"/>
              <a:t> </a:t>
            </a:r>
            <a:r>
              <a:rPr b="1" spc="160" dirty="0">
                <a:latin typeface="Arial"/>
                <a:cs typeface="Arial"/>
              </a:rPr>
              <a:t>names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spc="200" dirty="0"/>
              <a:t>and</a:t>
            </a:r>
            <a:r>
              <a:rPr spc="-45" dirty="0"/>
              <a:t> </a:t>
            </a:r>
            <a:r>
              <a:rPr spc="125" dirty="0"/>
              <a:t>measures</a:t>
            </a:r>
            <a:r>
              <a:rPr spc="-45" dirty="0"/>
              <a:t> </a:t>
            </a:r>
            <a:r>
              <a:rPr b="1" spc="75" dirty="0">
                <a:latin typeface="Arial"/>
                <a:cs typeface="Arial"/>
              </a:rPr>
              <a:t>values</a:t>
            </a:r>
          </a:p>
          <a:p>
            <a:pPr marL="12700">
              <a:lnSpc>
                <a:spcPts val="1395"/>
              </a:lnSpc>
            </a:pPr>
            <a:r>
              <a:rPr sz="1200" spc="80" dirty="0"/>
              <a:t>Auto-generated</a:t>
            </a:r>
            <a:r>
              <a:rPr sz="1200" spc="30" dirty="0"/>
              <a:t> </a:t>
            </a:r>
            <a:r>
              <a:rPr sz="1200" spc="65" dirty="0"/>
              <a:t>ﬁelds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1666500" y="1612500"/>
            <a:ext cx="2198370" cy="1994535"/>
          </a:xfrm>
          <a:custGeom>
            <a:avLst/>
            <a:gdLst/>
            <a:ahLst/>
            <a:cxnLst/>
            <a:rect l="l" t="t" r="r" b="b"/>
            <a:pathLst>
              <a:path w="2198370" h="1994535">
                <a:moveTo>
                  <a:pt x="2198099" y="1994099"/>
                </a:moveTo>
                <a:lnTo>
                  <a:pt x="0" y="1994099"/>
                </a:lnTo>
                <a:lnTo>
                  <a:pt x="0" y="0"/>
                </a:lnTo>
                <a:lnTo>
                  <a:pt x="2198099" y="0"/>
                </a:lnTo>
                <a:lnTo>
                  <a:pt x="2198099" y="1994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39525" y="1823269"/>
            <a:ext cx="1934210" cy="1212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26358A"/>
                </a:solidFill>
                <a:latin typeface="Arial"/>
                <a:cs typeface="Arial"/>
              </a:rPr>
              <a:t>Measure</a:t>
            </a:r>
            <a:r>
              <a:rPr sz="1400" b="1" spc="25" dirty="0">
                <a:solidFill>
                  <a:srgbClr val="26358A"/>
                </a:solidFill>
                <a:latin typeface="Arial"/>
                <a:cs typeface="Arial"/>
              </a:rPr>
              <a:t> </a:t>
            </a:r>
            <a:r>
              <a:rPr sz="1400" b="1" spc="80" dirty="0">
                <a:solidFill>
                  <a:srgbClr val="26358A"/>
                </a:solidFill>
                <a:latin typeface="Arial"/>
                <a:cs typeface="Arial"/>
              </a:rPr>
              <a:t>names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280"/>
              </a:lnSpc>
              <a:spcBef>
                <a:spcPts val="1295"/>
              </a:spcBef>
            </a:pP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Contains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all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names</a:t>
            </a:r>
            <a:r>
              <a:rPr sz="1200" spc="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40" dirty="0">
                <a:solidFill>
                  <a:srgbClr val="3C3C39"/>
                </a:solidFill>
                <a:latin typeface="Arial"/>
                <a:cs typeface="Arial"/>
              </a:rPr>
              <a:t>of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measures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in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your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data.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Is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used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split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your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measure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values</a:t>
            </a: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to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individual</a:t>
            </a:r>
            <a:r>
              <a:rPr sz="1200" spc="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measures.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800" y="3762362"/>
            <a:ext cx="510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14" dirty="0">
                <a:solidFill>
                  <a:srgbClr val="3C3C39"/>
                </a:solidFill>
                <a:latin typeface="Arial"/>
                <a:cs typeface="Arial"/>
              </a:rPr>
              <a:t>Why?</a:t>
            </a:r>
            <a:r>
              <a:rPr sz="1400" b="1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-560" dirty="0">
                <a:solidFill>
                  <a:srgbClr val="3C3C39"/>
                </a:solidFill>
                <a:latin typeface="Arial"/>
                <a:cs typeface="Arial"/>
              </a:rPr>
              <a:t>→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3C3C39"/>
                </a:solidFill>
                <a:latin typeface="Arial"/>
                <a:cs typeface="Arial"/>
              </a:rPr>
              <a:t>Useful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14" dirty="0">
                <a:solidFill>
                  <a:srgbClr val="3C3C39"/>
                </a:solidFill>
                <a:latin typeface="Arial"/>
                <a:cs typeface="Arial"/>
              </a:rPr>
              <a:t>build</a:t>
            </a:r>
            <a:r>
              <a:rPr sz="14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3C3C39"/>
                </a:solidFill>
                <a:latin typeface="Arial"/>
                <a:cs typeface="Arial"/>
              </a:rPr>
              <a:t>views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80" dirty="0">
                <a:solidFill>
                  <a:srgbClr val="3C3C39"/>
                </a:solidFill>
                <a:latin typeface="Arial"/>
                <a:cs typeface="Arial"/>
              </a:rPr>
              <a:t>involving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3C3C39"/>
                </a:solidFill>
                <a:latin typeface="Arial"/>
                <a:cs typeface="Arial"/>
              </a:rPr>
              <a:t>multiple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3C3C39"/>
                </a:solidFill>
                <a:latin typeface="Arial"/>
                <a:cs typeface="Arial"/>
              </a:rPr>
              <a:t>measures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49065" y="1468550"/>
            <a:ext cx="459740" cy="459740"/>
            <a:chOff x="3549065" y="1468550"/>
            <a:chExt cx="459740" cy="459740"/>
          </a:xfrm>
        </p:grpSpPr>
        <p:sp>
          <p:nvSpPr>
            <p:cNvPr id="7" name="object 7"/>
            <p:cNvSpPr/>
            <p:nvPr/>
          </p:nvSpPr>
          <p:spPr>
            <a:xfrm>
              <a:off x="3568115" y="1487600"/>
              <a:ext cx="421640" cy="421640"/>
            </a:xfrm>
            <a:custGeom>
              <a:avLst/>
              <a:gdLst/>
              <a:ahLst/>
              <a:cxnLst/>
              <a:rect l="l" t="t" r="r" b="b"/>
              <a:pathLst>
                <a:path w="421639" h="421639">
                  <a:moveTo>
                    <a:pt x="210749" y="421199"/>
                  </a:moveTo>
                  <a:lnTo>
                    <a:pt x="162426" y="415637"/>
                  </a:lnTo>
                  <a:lnTo>
                    <a:pt x="118067" y="399794"/>
                  </a:lnTo>
                  <a:lnTo>
                    <a:pt x="78936" y="374933"/>
                  </a:lnTo>
                  <a:lnTo>
                    <a:pt x="46299" y="342319"/>
                  </a:lnTo>
                  <a:lnTo>
                    <a:pt x="21420" y="303216"/>
                  </a:lnTo>
                  <a:lnTo>
                    <a:pt x="5566" y="258888"/>
                  </a:lnTo>
                  <a:lnTo>
                    <a:pt x="0" y="210599"/>
                  </a:lnTo>
                  <a:lnTo>
                    <a:pt x="5566" y="162311"/>
                  </a:lnTo>
                  <a:lnTo>
                    <a:pt x="21420" y="117983"/>
                  </a:lnTo>
                  <a:lnTo>
                    <a:pt x="46299" y="78880"/>
                  </a:lnTo>
                  <a:lnTo>
                    <a:pt x="78936" y="46266"/>
                  </a:lnTo>
                  <a:lnTo>
                    <a:pt x="118067" y="21405"/>
                  </a:lnTo>
                  <a:lnTo>
                    <a:pt x="162426" y="5562"/>
                  </a:lnTo>
                  <a:lnTo>
                    <a:pt x="210749" y="0"/>
                  </a:lnTo>
                  <a:lnTo>
                    <a:pt x="259072" y="5562"/>
                  </a:lnTo>
                  <a:lnTo>
                    <a:pt x="303432" y="21405"/>
                  </a:lnTo>
                  <a:lnTo>
                    <a:pt x="342563" y="46266"/>
                  </a:lnTo>
                  <a:lnTo>
                    <a:pt x="375200" y="78880"/>
                  </a:lnTo>
                  <a:lnTo>
                    <a:pt x="400079" y="117983"/>
                  </a:lnTo>
                  <a:lnTo>
                    <a:pt x="415933" y="162311"/>
                  </a:lnTo>
                  <a:lnTo>
                    <a:pt x="421499" y="210599"/>
                  </a:lnTo>
                  <a:lnTo>
                    <a:pt x="417413" y="251877"/>
                  </a:lnTo>
                  <a:lnTo>
                    <a:pt x="405457" y="291193"/>
                  </a:lnTo>
                  <a:lnTo>
                    <a:pt x="386091" y="327440"/>
                  </a:lnTo>
                  <a:lnTo>
                    <a:pt x="359772" y="359516"/>
                  </a:lnTo>
                  <a:lnTo>
                    <a:pt x="327674" y="385816"/>
                  </a:lnTo>
                  <a:lnTo>
                    <a:pt x="291400" y="405168"/>
                  </a:lnTo>
                  <a:lnTo>
                    <a:pt x="252057" y="417115"/>
                  </a:lnTo>
                  <a:lnTo>
                    <a:pt x="210749" y="421199"/>
                  </a:lnTo>
                  <a:close/>
                </a:path>
              </a:pathLst>
            </a:custGeom>
            <a:solidFill>
              <a:srgbClr val="3C3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68115" y="1487600"/>
              <a:ext cx="421640" cy="421640"/>
            </a:xfrm>
            <a:custGeom>
              <a:avLst/>
              <a:gdLst/>
              <a:ahLst/>
              <a:cxnLst/>
              <a:rect l="l" t="t" r="r" b="b"/>
              <a:pathLst>
                <a:path w="421639" h="421639">
                  <a:moveTo>
                    <a:pt x="210749" y="0"/>
                  </a:moveTo>
                  <a:lnTo>
                    <a:pt x="259072" y="5562"/>
                  </a:lnTo>
                  <a:lnTo>
                    <a:pt x="303432" y="21405"/>
                  </a:lnTo>
                  <a:lnTo>
                    <a:pt x="342563" y="46266"/>
                  </a:lnTo>
                  <a:lnTo>
                    <a:pt x="375200" y="78880"/>
                  </a:lnTo>
                  <a:lnTo>
                    <a:pt x="400079" y="117983"/>
                  </a:lnTo>
                  <a:lnTo>
                    <a:pt x="415933" y="162311"/>
                  </a:lnTo>
                  <a:lnTo>
                    <a:pt x="421499" y="210599"/>
                  </a:lnTo>
                  <a:lnTo>
                    <a:pt x="417413" y="251877"/>
                  </a:lnTo>
                  <a:lnTo>
                    <a:pt x="405457" y="291193"/>
                  </a:lnTo>
                  <a:lnTo>
                    <a:pt x="386091" y="327440"/>
                  </a:lnTo>
                  <a:lnTo>
                    <a:pt x="359772" y="359516"/>
                  </a:lnTo>
                  <a:lnTo>
                    <a:pt x="327674" y="385816"/>
                  </a:lnTo>
                  <a:lnTo>
                    <a:pt x="291400" y="405168"/>
                  </a:lnTo>
                  <a:lnTo>
                    <a:pt x="252057" y="417115"/>
                  </a:lnTo>
                  <a:lnTo>
                    <a:pt x="210749" y="421199"/>
                  </a:lnTo>
                  <a:lnTo>
                    <a:pt x="162426" y="415637"/>
                  </a:lnTo>
                  <a:lnTo>
                    <a:pt x="118067" y="399794"/>
                  </a:lnTo>
                  <a:lnTo>
                    <a:pt x="78936" y="374933"/>
                  </a:lnTo>
                  <a:lnTo>
                    <a:pt x="46299" y="342319"/>
                  </a:lnTo>
                  <a:lnTo>
                    <a:pt x="21420" y="303216"/>
                  </a:lnTo>
                  <a:lnTo>
                    <a:pt x="5566" y="258888"/>
                  </a:lnTo>
                  <a:lnTo>
                    <a:pt x="0" y="210599"/>
                  </a:lnTo>
                  <a:lnTo>
                    <a:pt x="5566" y="162311"/>
                  </a:lnTo>
                  <a:lnTo>
                    <a:pt x="21420" y="117983"/>
                  </a:lnTo>
                  <a:lnTo>
                    <a:pt x="46299" y="78880"/>
                  </a:lnTo>
                  <a:lnTo>
                    <a:pt x="78936" y="46266"/>
                  </a:lnTo>
                  <a:lnTo>
                    <a:pt x="118067" y="21405"/>
                  </a:lnTo>
                  <a:lnTo>
                    <a:pt x="162426" y="5562"/>
                  </a:lnTo>
                  <a:lnTo>
                    <a:pt x="210749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41150" y="1613261"/>
            <a:ext cx="25590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ABC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62099" y="1612500"/>
            <a:ext cx="2198370" cy="1994535"/>
          </a:xfrm>
          <a:custGeom>
            <a:avLst/>
            <a:gdLst/>
            <a:ahLst/>
            <a:cxnLst/>
            <a:rect l="l" t="t" r="r" b="b"/>
            <a:pathLst>
              <a:path w="2198370" h="1994535">
                <a:moveTo>
                  <a:pt x="2198099" y="1994099"/>
                </a:moveTo>
                <a:lnTo>
                  <a:pt x="0" y="1994099"/>
                </a:lnTo>
                <a:lnTo>
                  <a:pt x="0" y="0"/>
                </a:lnTo>
                <a:lnTo>
                  <a:pt x="2198099" y="0"/>
                </a:lnTo>
                <a:lnTo>
                  <a:pt x="2198099" y="19940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35125" y="1823269"/>
            <a:ext cx="1969770" cy="1536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5" dirty="0">
                <a:solidFill>
                  <a:srgbClr val="85C57D"/>
                </a:solidFill>
                <a:latin typeface="Arial"/>
                <a:cs typeface="Arial"/>
              </a:rPr>
              <a:t>Measure</a:t>
            </a:r>
            <a:r>
              <a:rPr sz="1400" b="1" spc="25" dirty="0">
                <a:solidFill>
                  <a:srgbClr val="85C57D"/>
                </a:solidFill>
                <a:latin typeface="Arial"/>
                <a:cs typeface="Arial"/>
              </a:rPr>
              <a:t> </a:t>
            </a:r>
            <a:r>
              <a:rPr sz="1400" b="1" spc="40" dirty="0">
                <a:solidFill>
                  <a:srgbClr val="85C57D"/>
                </a:solidFill>
                <a:latin typeface="Arial"/>
                <a:cs typeface="Arial"/>
              </a:rPr>
              <a:t>values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280"/>
              </a:lnSpc>
              <a:spcBef>
                <a:spcPts val="1295"/>
              </a:spcBef>
            </a:pP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Contains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all</a:t>
            </a:r>
            <a:r>
              <a:rPr sz="1200" spc="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measures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data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collected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to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one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single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ﬁeld.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 If</a:t>
            </a:r>
            <a:r>
              <a:rPr sz="1200" spc="-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0" dirty="0">
                <a:solidFill>
                  <a:srgbClr val="3C3C39"/>
                </a:solidFill>
                <a:latin typeface="Arial"/>
                <a:cs typeface="Arial"/>
              </a:rPr>
              <a:t>no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measure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names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is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added </a:t>
            </a: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3C3C39"/>
                </a:solidFill>
                <a:latin typeface="Arial"/>
                <a:cs typeface="Arial"/>
              </a:rPr>
              <a:t>your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view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it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will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25" dirty="0">
                <a:solidFill>
                  <a:srgbClr val="3C3C39"/>
                </a:solidFill>
                <a:latin typeface="Arial"/>
                <a:cs typeface="Arial"/>
              </a:rPr>
              <a:t>sum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3C3C39"/>
                </a:solidFill>
                <a:latin typeface="Arial"/>
                <a:cs typeface="Arial"/>
              </a:rPr>
              <a:t>all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values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your 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measures.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44665" y="1468550"/>
            <a:ext cx="459740" cy="459740"/>
            <a:chOff x="6444665" y="1468550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6463715" y="1487600"/>
              <a:ext cx="421640" cy="421640"/>
            </a:xfrm>
            <a:custGeom>
              <a:avLst/>
              <a:gdLst/>
              <a:ahLst/>
              <a:cxnLst/>
              <a:rect l="l" t="t" r="r" b="b"/>
              <a:pathLst>
                <a:path w="421640" h="421639">
                  <a:moveTo>
                    <a:pt x="210749" y="421199"/>
                  </a:moveTo>
                  <a:lnTo>
                    <a:pt x="162426" y="415637"/>
                  </a:lnTo>
                  <a:lnTo>
                    <a:pt x="118067" y="399794"/>
                  </a:lnTo>
                  <a:lnTo>
                    <a:pt x="78936" y="374933"/>
                  </a:lnTo>
                  <a:lnTo>
                    <a:pt x="46299" y="342319"/>
                  </a:lnTo>
                  <a:lnTo>
                    <a:pt x="21420" y="303216"/>
                  </a:lnTo>
                  <a:lnTo>
                    <a:pt x="5566" y="258888"/>
                  </a:lnTo>
                  <a:lnTo>
                    <a:pt x="0" y="210599"/>
                  </a:lnTo>
                  <a:lnTo>
                    <a:pt x="5566" y="162311"/>
                  </a:lnTo>
                  <a:lnTo>
                    <a:pt x="21420" y="117983"/>
                  </a:lnTo>
                  <a:lnTo>
                    <a:pt x="46299" y="78880"/>
                  </a:lnTo>
                  <a:lnTo>
                    <a:pt x="78936" y="46266"/>
                  </a:lnTo>
                  <a:lnTo>
                    <a:pt x="118067" y="21405"/>
                  </a:lnTo>
                  <a:lnTo>
                    <a:pt x="162426" y="5562"/>
                  </a:lnTo>
                  <a:lnTo>
                    <a:pt x="210749" y="0"/>
                  </a:lnTo>
                  <a:lnTo>
                    <a:pt x="259072" y="5562"/>
                  </a:lnTo>
                  <a:lnTo>
                    <a:pt x="303432" y="21405"/>
                  </a:lnTo>
                  <a:lnTo>
                    <a:pt x="342563" y="46266"/>
                  </a:lnTo>
                  <a:lnTo>
                    <a:pt x="375200" y="78880"/>
                  </a:lnTo>
                  <a:lnTo>
                    <a:pt x="400078" y="117983"/>
                  </a:lnTo>
                  <a:lnTo>
                    <a:pt x="415933" y="162311"/>
                  </a:lnTo>
                  <a:lnTo>
                    <a:pt x="421499" y="210599"/>
                  </a:lnTo>
                  <a:lnTo>
                    <a:pt x="417412" y="251877"/>
                  </a:lnTo>
                  <a:lnTo>
                    <a:pt x="405457" y="291193"/>
                  </a:lnTo>
                  <a:lnTo>
                    <a:pt x="386091" y="327440"/>
                  </a:lnTo>
                  <a:lnTo>
                    <a:pt x="359772" y="359516"/>
                  </a:lnTo>
                  <a:lnTo>
                    <a:pt x="327674" y="385816"/>
                  </a:lnTo>
                  <a:lnTo>
                    <a:pt x="291400" y="405168"/>
                  </a:lnTo>
                  <a:lnTo>
                    <a:pt x="252057" y="417115"/>
                  </a:lnTo>
                  <a:lnTo>
                    <a:pt x="210749" y="421199"/>
                  </a:lnTo>
                  <a:close/>
                </a:path>
              </a:pathLst>
            </a:custGeom>
            <a:solidFill>
              <a:srgbClr val="3C3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63715" y="1487600"/>
              <a:ext cx="421640" cy="421640"/>
            </a:xfrm>
            <a:custGeom>
              <a:avLst/>
              <a:gdLst/>
              <a:ahLst/>
              <a:cxnLst/>
              <a:rect l="l" t="t" r="r" b="b"/>
              <a:pathLst>
                <a:path w="421640" h="421639">
                  <a:moveTo>
                    <a:pt x="210749" y="0"/>
                  </a:moveTo>
                  <a:lnTo>
                    <a:pt x="259072" y="5562"/>
                  </a:lnTo>
                  <a:lnTo>
                    <a:pt x="303432" y="21405"/>
                  </a:lnTo>
                  <a:lnTo>
                    <a:pt x="342563" y="46266"/>
                  </a:lnTo>
                  <a:lnTo>
                    <a:pt x="375200" y="78880"/>
                  </a:lnTo>
                  <a:lnTo>
                    <a:pt x="400078" y="117983"/>
                  </a:lnTo>
                  <a:lnTo>
                    <a:pt x="415933" y="162311"/>
                  </a:lnTo>
                  <a:lnTo>
                    <a:pt x="421499" y="210599"/>
                  </a:lnTo>
                  <a:lnTo>
                    <a:pt x="417412" y="251877"/>
                  </a:lnTo>
                  <a:lnTo>
                    <a:pt x="405457" y="291193"/>
                  </a:lnTo>
                  <a:lnTo>
                    <a:pt x="386091" y="327440"/>
                  </a:lnTo>
                  <a:lnTo>
                    <a:pt x="359772" y="359516"/>
                  </a:lnTo>
                  <a:lnTo>
                    <a:pt x="327674" y="385816"/>
                  </a:lnTo>
                  <a:lnTo>
                    <a:pt x="291400" y="405168"/>
                  </a:lnTo>
                  <a:lnTo>
                    <a:pt x="252057" y="417115"/>
                  </a:lnTo>
                  <a:lnTo>
                    <a:pt x="210749" y="421199"/>
                  </a:lnTo>
                  <a:lnTo>
                    <a:pt x="162426" y="415637"/>
                  </a:lnTo>
                  <a:lnTo>
                    <a:pt x="118067" y="399794"/>
                  </a:lnTo>
                  <a:lnTo>
                    <a:pt x="78936" y="374933"/>
                  </a:lnTo>
                  <a:lnTo>
                    <a:pt x="46299" y="342319"/>
                  </a:lnTo>
                  <a:lnTo>
                    <a:pt x="21420" y="303216"/>
                  </a:lnTo>
                  <a:lnTo>
                    <a:pt x="5566" y="258888"/>
                  </a:lnTo>
                  <a:lnTo>
                    <a:pt x="0" y="210599"/>
                  </a:lnTo>
                  <a:lnTo>
                    <a:pt x="5566" y="162311"/>
                  </a:lnTo>
                  <a:lnTo>
                    <a:pt x="21420" y="117983"/>
                  </a:lnTo>
                  <a:lnTo>
                    <a:pt x="46299" y="78880"/>
                  </a:lnTo>
                  <a:lnTo>
                    <a:pt x="78936" y="46266"/>
                  </a:lnTo>
                  <a:lnTo>
                    <a:pt x="118067" y="21405"/>
                  </a:lnTo>
                  <a:lnTo>
                    <a:pt x="162426" y="5562"/>
                  </a:lnTo>
                  <a:lnTo>
                    <a:pt x="210749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606911" y="1580479"/>
            <a:ext cx="135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95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7450" y="1276724"/>
            <a:ext cx="0" cy="3462020"/>
          </a:xfrm>
          <a:custGeom>
            <a:avLst/>
            <a:gdLst/>
            <a:ahLst/>
            <a:cxnLst/>
            <a:rect l="l" t="t" r="r" b="b"/>
            <a:pathLst>
              <a:path h="3462020">
                <a:moveTo>
                  <a:pt x="0" y="0"/>
                </a:moveTo>
                <a:lnTo>
                  <a:pt x="0" y="34619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7350" y="1153492"/>
            <a:ext cx="3114675" cy="191325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spc="65" dirty="0">
                <a:solidFill>
                  <a:srgbClr val="F7485E"/>
                </a:solidFill>
                <a:latin typeface="Arial"/>
                <a:cs typeface="Arial"/>
              </a:rPr>
              <a:t>Step</a:t>
            </a:r>
            <a:r>
              <a:rPr sz="1400" spc="-25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85" dirty="0">
                <a:solidFill>
                  <a:srgbClr val="F7485E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F7485E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7485E"/>
                </a:solidFill>
                <a:latin typeface="Arial"/>
                <a:cs typeface="Arial"/>
              </a:rPr>
              <a:t>step:</a:t>
            </a:r>
            <a:endParaRPr sz="1400">
              <a:latin typeface="Arial"/>
              <a:cs typeface="Arial"/>
            </a:endParaRPr>
          </a:p>
          <a:p>
            <a:pPr marL="328930" indent="-17081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Open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10" dirty="0">
                <a:solidFill>
                  <a:srgbClr val="3C3C39"/>
                </a:solidFill>
                <a:latin typeface="Arial"/>
                <a:cs typeface="Arial"/>
              </a:rPr>
              <a:t>new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sheet</a:t>
            </a:r>
            <a:endParaRPr sz="1200">
              <a:latin typeface="Arial"/>
              <a:cs typeface="Arial"/>
            </a:endParaRPr>
          </a:p>
          <a:p>
            <a:pPr marL="328930" indent="-204470">
              <a:lnSpc>
                <a:spcPts val="1430"/>
              </a:lnSpc>
              <a:spcBef>
                <a:spcPts val="990"/>
              </a:spcBef>
              <a:buAutoNum type="arabicPeriod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bar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chart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5" dirty="0">
                <a:solidFill>
                  <a:srgbClr val="3C3C39"/>
                </a:solidFill>
                <a:latin typeface="Arial"/>
                <a:cs typeface="Arial"/>
              </a:rPr>
              <a:t>of</a:t>
            </a:r>
            <a:r>
              <a:rPr sz="12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average</a:t>
            </a:r>
            <a:endParaRPr sz="1200">
              <a:latin typeface="Arial"/>
              <a:cs typeface="Arial"/>
            </a:endParaRPr>
          </a:p>
          <a:p>
            <a:pPr marL="328930">
              <a:lnSpc>
                <a:spcPts val="1435"/>
              </a:lnSpc>
            </a:pPr>
            <a:r>
              <a:rPr sz="1200" i="1" spc="85" dirty="0">
                <a:solidFill>
                  <a:srgbClr val="3C3C39"/>
                </a:solidFill>
                <a:latin typeface="Arial"/>
                <a:cs typeface="Arial"/>
              </a:rPr>
              <a:t>Discount</a:t>
            </a:r>
            <a:r>
              <a:rPr sz="1200" i="1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3C3C39"/>
                </a:solidFill>
                <a:latin typeface="Arial"/>
                <a:cs typeface="Arial"/>
              </a:rPr>
              <a:t>by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continuous</a:t>
            </a:r>
            <a:r>
              <a:rPr sz="12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60" dirty="0">
                <a:solidFill>
                  <a:srgbClr val="3C3C39"/>
                </a:solidFill>
                <a:latin typeface="Arial"/>
                <a:cs typeface="Arial"/>
              </a:rPr>
              <a:t>quarters</a:t>
            </a:r>
            <a:endParaRPr sz="1200">
              <a:latin typeface="Arial"/>
              <a:cs typeface="Arial"/>
            </a:endParaRPr>
          </a:p>
          <a:p>
            <a:pPr marL="328930" indent="-202565">
              <a:lnSpc>
                <a:spcPts val="1430"/>
              </a:lnSpc>
              <a:spcBef>
                <a:spcPts val="1035"/>
              </a:spcBef>
              <a:buAutoNum type="arabicPeriod" startAt="3"/>
              <a:tabLst>
                <a:tab pos="329565" algn="l"/>
              </a:tabLst>
            </a:pP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Create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85" dirty="0">
                <a:solidFill>
                  <a:srgbClr val="3C3C39"/>
                </a:solidFill>
                <a:latin typeface="Arial"/>
                <a:cs typeface="Arial"/>
              </a:rPr>
              <a:t>dual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axis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3C3C39"/>
                </a:solidFill>
                <a:latin typeface="Arial"/>
                <a:cs typeface="Arial"/>
              </a:rPr>
              <a:t>also</a:t>
            </a:r>
            <a:r>
              <a:rPr sz="1200" spc="5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90" dirty="0">
                <a:solidFill>
                  <a:srgbClr val="3C3C39"/>
                </a:solidFill>
                <a:latin typeface="Arial"/>
                <a:cs typeface="Arial"/>
              </a:rPr>
              <a:t>showing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endParaRPr sz="1200">
              <a:latin typeface="Arial"/>
              <a:cs typeface="Arial"/>
            </a:endParaRPr>
          </a:p>
          <a:p>
            <a:pPr marL="328930">
              <a:lnSpc>
                <a:spcPts val="1435"/>
              </a:lnSpc>
            </a:pPr>
            <a:r>
              <a:rPr sz="1200" spc="100" dirty="0">
                <a:solidFill>
                  <a:srgbClr val="3C3C39"/>
                </a:solidFill>
                <a:latin typeface="Arial"/>
                <a:cs typeface="Arial"/>
              </a:rPr>
              <a:t>and</a:t>
            </a:r>
            <a:r>
              <a:rPr sz="1200" spc="-2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i="1" spc="85" dirty="0">
                <a:solidFill>
                  <a:srgbClr val="3C3C39"/>
                </a:solidFill>
                <a:latin typeface="Arial"/>
                <a:cs typeface="Arial"/>
              </a:rPr>
              <a:t>Proﬁt</a:t>
            </a:r>
            <a:endParaRPr sz="1200">
              <a:latin typeface="Arial"/>
              <a:cs typeface="Arial"/>
            </a:endParaRPr>
          </a:p>
          <a:p>
            <a:pPr marL="328930" indent="-219710">
              <a:lnSpc>
                <a:spcPct val="100000"/>
              </a:lnSpc>
              <a:spcBef>
                <a:spcPts val="1035"/>
              </a:spcBef>
              <a:buAutoNum type="arabicPeriod" startAt="4"/>
              <a:tabLst>
                <a:tab pos="329565" algn="l"/>
              </a:tabLst>
            </a:pPr>
            <a:r>
              <a:rPr sz="1200" spc="95" dirty="0">
                <a:solidFill>
                  <a:srgbClr val="3C3C39"/>
                </a:solidFill>
                <a:latin typeface="Arial"/>
                <a:cs typeface="Arial"/>
              </a:rPr>
              <a:t>Format</a:t>
            </a:r>
            <a:r>
              <a:rPr sz="1200" spc="-2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10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3C3C39"/>
                </a:solidFill>
                <a:latin typeface="Arial"/>
                <a:cs typeface="Arial"/>
              </a:rPr>
              <a:t>colours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41736" y="-4762"/>
            <a:ext cx="2607310" cy="980440"/>
            <a:chOff x="6541736" y="-4762"/>
            <a:chExt cx="2607310" cy="980440"/>
          </a:xfrm>
        </p:grpSpPr>
        <p:sp>
          <p:nvSpPr>
            <p:cNvPr id="5" name="object 5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1529076" y="970500"/>
                  </a:move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  <a:lnTo>
                    <a:pt x="2597501" y="0"/>
                  </a:lnTo>
                  <a:lnTo>
                    <a:pt x="2597501" y="589611"/>
                  </a:lnTo>
                  <a:lnTo>
                    <a:pt x="2590533" y="595400"/>
                  </a:ln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close/>
                </a:path>
              </a:pathLst>
            </a:custGeom>
            <a:solidFill>
              <a:srgbClr val="F7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46498" y="0"/>
              <a:ext cx="2597785" cy="970915"/>
            </a:xfrm>
            <a:custGeom>
              <a:avLst/>
              <a:gdLst/>
              <a:ahLst/>
              <a:cxnLst/>
              <a:rect l="l" t="t" r="r" b="b"/>
              <a:pathLst>
                <a:path w="2597784" h="970915">
                  <a:moveTo>
                    <a:pt x="2597501" y="589611"/>
                  </a:moveTo>
                  <a:lnTo>
                    <a:pt x="2555349" y="623097"/>
                  </a:lnTo>
                  <a:lnTo>
                    <a:pt x="2519422" y="649872"/>
                  </a:lnTo>
                  <a:lnTo>
                    <a:pt x="2482770" y="675709"/>
                  </a:lnTo>
                  <a:lnTo>
                    <a:pt x="2445411" y="700589"/>
                  </a:lnTo>
                  <a:lnTo>
                    <a:pt x="2407362" y="724494"/>
                  </a:lnTo>
                  <a:lnTo>
                    <a:pt x="2368642" y="747407"/>
                  </a:lnTo>
                  <a:lnTo>
                    <a:pt x="2329268" y="769310"/>
                  </a:lnTo>
                  <a:lnTo>
                    <a:pt x="2289258" y="790185"/>
                  </a:lnTo>
                  <a:lnTo>
                    <a:pt x="2248631" y="810014"/>
                  </a:lnTo>
                  <a:lnTo>
                    <a:pt x="2207403" y="828780"/>
                  </a:lnTo>
                  <a:lnTo>
                    <a:pt x="2165592" y="846463"/>
                  </a:lnTo>
                  <a:lnTo>
                    <a:pt x="2123217" y="863048"/>
                  </a:lnTo>
                  <a:lnTo>
                    <a:pt x="2080296" y="878515"/>
                  </a:lnTo>
                  <a:lnTo>
                    <a:pt x="2036845" y="892848"/>
                  </a:lnTo>
                  <a:lnTo>
                    <a:pt x="1992883" y="906028"/>
                  </a:lnTo>
                  <a:lnTo>
                    <a:pt x="1948428" y="918037"/>
                  </a:lnTo>
                  <a:lnTo>
                    <a:pt x="1903498" y="928857"/>
                  </a:lnTo>
                  <a:lnTo>
                    <a:pt x="1858110" y="938472"/>
                  </a:lnTo>
                  <a:lnTo>
                    <a:pt x="1812282" y="946862"/>
                  </a:lnTo>
                  <a:lnTo>
                    <a:pt x="1766032" y="954010"/>
                  </a:lnTo>
                  <a:lnTo>
                    <a:pt x="1719378" y="959899"/>
                  </a:lnTo>
                  <a:lnTo>
                    <a:pt x="1672337" y="964510"/>
                  </a:lnTo>
                  <a:lnTo>
                    <a:pt x="1624928" y="967826"/>
                  </a:lnTo>
                  <a:lnTo>
                    <a:pt x="1577168" y="969828"/>
                  </a:lnTo>
                  <a:lnTo>
                    <a:pt x="1529076" y="970500"/>
                  </a:lnTo>
                  <a:lnTo>
                    <a:pt x="1480983" y="969828"/>
                  </a:lnTo>
                  <a:lnTo>
                    <a:pt x="1433224" y="967826"/>
                  </a:lnTo>
                  <a:lnTo>
                    <a:pt x="1385815" y="964510"/>
                  </a:lnTo>
                  <a:lnTo>
                    <a:pt x="1338774" y="959899"/>
                  </a:lnTo>
                  <a:lnTo>
                    <a:pt x="1292120" y="954010"/>
                  </a:lnTo>
                  <a:lnTo>
                    <a:pt x="1245870" y="946862"/>
                  </a:lnTo>
                  <a:lnTo>
                    <a:pt x="1200042" y="938472"/>
                  </a:lnTo>
                  <a:lnTo>
                    <a:pt x="1154654" y="928857"/>
                  </a:lnTo>
                  <a:lnTo>
                    <a:pt x="1109724" y="918037"/>
                  </a:lnTo>
                  <a:lnTo>
                    <a:pt x="1065269" y="906028"/>
                  </a:lnTo>
                  <a:lnTo>
                    <a:pt x="1021307" y="892848"/>
                  </a:lnTo>
                  <a:lnTo>
                    <a:pt x="977856" y="878515"/>
                  </a:lnTo>
                  <a:lnTo>
                    <a:pt x="934935" y="863048"/>
                  </a:lnTo>
                  <a:lnTo>
                    <a:pt x="892560" y="846463"/>
                  </a:lnTo>
                  <a:lnTo>
                    <a:pt x="850749" y="828780"/>
                  </a:lnTo>
                  <a:lnTo>
                    <a:pt x="809521" y="810014"/>
                  </a:lnTo>
                  <a:lnTo>
                    <a:pt x="768893" y="790185"/>
                  </a:lnTo>
                  <a:lnTo>
                    <a:pt x="728884" y="769310"/>
                  </a:lnTo>
                  <a:lnTo>
                    <a:pt x="689510" y="747407"/>
                  </a:lnTo>
                  <a:lnTo>
                    <a:pt x="650790" y="724494"/>
                  </a:lnTo>
                  <a:lnTo>
                    <a:pt x="612741" y="700589"/>
                  </a:lnTo>
                  <a:lnTo>
                    <a:pt x="575382" y="675709"/>
                  </a:lnTo>
                  <a:lnTo>
                    <a:pt x="538730" y="649872"/>
                  </a:lnTo>
                  <a:lnTo>
                    <a:pt x="502803" y="623097"/>
                  </a:lnTo>
                  <a:lnTo>
                    <a:pt x="467619" y="595400"/>
                  </a:lnTo>
                  <a:lnTo>
                    <a:pt x="433195" y="566800"/>
                  </a:lnTo>
                  <a:lnTo>
                    <a:pt x="399550" y="537315"/>
                  </a:lnTo>
                  <a:lnTo>
                    <a:pt x="366701" y="506962"/>
                  </a:lnTo>
                  <a:lnTo>
                    <a:pt x="334667" y="475759"/>
                  </a:lnTo>
                  <a:lnTo>
                    <a:pt x="303464" y="443724"/>
                  </a:lnTo>
                  <a:lnTo>
                    <a:pt x="273111" y="410876"/>
                  </a:lnTo>
                  <a:lnTo>
                    <a:pt x="243626" y="377230"/>
                  </a:lnTo>
                  <a:lnTo>
                    <a:pt x="215026" y="342807"/>
                  </a:lnTo>
                  <a:lnTo>
                    <a:pt x="187329" y="307623"/>
                  </a:lnTo>
                  <a:lnTo>
                    <a:pt x="160553" y="271696"/>
                  </a:lnTo>
                  <a:lnTo>
                    <a:pt x="134717" y="235044"/>
                  </a:lnTo>
                  <a:lnTo>
                    <a:pt x="109837" y="197684"/>
                  </a:lnTo>
                  <a:lnTo>
                    <a:pt x="85931" y="159636"/>
                  </a:lnTo>
                  <a:lnTo>
                    <a:pt x="63018" y="120916"/>
                  </a:lnTo>
                  <a:lnTo>
                    <a:pt x="41115" y="81542"/>
                  </a:lnTo>
                  <a:lnTo>
                    <a:pt x="20240" y="41532"/>
                  </a:lnTo>
                  <a:lnTo>
                    <a:pt x="411" y="904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F74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2712" y="0"/>
              <a:ext cx="882501" cy="8825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35"/>
              </a:lnSpc>
              <a:spcBef>
                <a:spcPts val="100"/>
              </a:spcBef>
            </a:pPr>
            <a:r>
              <a:rPr spc="145" dirty="0"/>
              <a:t>Hands-</a:t>
            </a:r>
            <a:r>
              <a:rPr spc="75" dirty="0"/>
              <a:t>on:</a:t>
            </a:r>
            <a:r>
              <a:rPr spc="-30" dirty="0"/>
              <a:t> </a:t>
            </a:r>
            <a:r>
              <a:rPr spc="180" dirty="0"/>
              <a:t>Multiple</a:t>
            </a:r>
            <a:r>
              <a:rPr spc="-25" dirty="0"/>
              <a:t> </a:t>
            </a:r>
            <a:r>
              <a:rPr spc="145" dirty="0"/>
              <a:t>ﬁelds</a:t>
            </a:r>
          </a:p>
          <a:p>
            <a:pPr marL="12700">
              <a:lnSpc>
                <a:spcPts val="1395"/>
              </a:lnSpc>
            </a:pPr>
            <a:r>
              <a:rPr sz="1200" dirty="0"/>
              <a:t>Exercise:</a:t>
            </a:r>
            <a:r>
              <a:rPr sz="1200" spc="20" dirty="0"/>
              <a:t> </a:t>
            </a:r>
            <a:r>
              <a:rPr sz="1200" spc="105" dirty="0"/>
              <a:t>How</a:t>
            </a:r>
            <a:r>
              <a:rPr sz="1200" spc="25" dirty="0"/>
              <a:t> </a:t>
            </a:r>
            <a:r>
              <a:rPr sz="1200" dirty="0"/>
              <a:t>are</a:t>
            </a:r>
            <a:r>
              <a:rPr sz="1200" spc="25" dirty="0"/>
              <a:t> </a:t>
            </a:r>
            <a:r>
              <a:rPr sz="1200" dirty="0"/>
              <a:t>sales,</a:t>
            </a:r>
            <a:r>
              <a:rPr sz="1200" spc="25" dirty="0"/>
              <a:t> </a:t>
            </a:r>
            <a:r>
              <a:rPr sz="1200" spc="120" dirty="0"/>
              <a:t>proﬁt</a:t>
            </a:r>
            <a:r>
              <a:rPr sz="1200" spc="25" dirty="0"/>
              <a:t> </a:t>
            </a:r>
            <a:r>
              <a:rPr sz="1200" spc="100" dirty="0"/>
              <a:t>and</a:t>
            </a:r>
            <a:r>
              <a:rPr sz="1200" spc="25" dirty="0"/>
              <a:t> </a:t>
            </a:r>
            <a:r>
              <a:rPr sz="1200" spc="95" dirty="0"/>
              <a:t>quantity</a:t>
            </a:r>
            <a:r>
              <a:rPr sz="1200" spc="25" dirty="0"/>
              <a:t> </a:t>
            </a:r>
            <a:r>
              <a:rPr sz="1200" dirty="0"/>
              <a:t>over</a:t>
            </a:r>
            <a:r>
              <a:rPr sz="1200" spc="25" dirty="0"/>
              <a:t> </a:t>
            </a:r>
            <a:r>
              <a:rPr sz="1200" spc="75" dirty="0"/>
              <a:t>time?</a:t>
            </a:r>
            <a:endParaRPr sz="1200"/>
          </a:p>
        </p:txBody>
      </p:sp>
      <p:grpSp>
        <p:nvGrpSpPr>
          <p:cNvPr id="9" name="object 9"/>
          <p:cNvGrpSpPr/>
          <p:nvPr/>
        </p:nvGrpSpPr>
        <p:grpSpPr>
          <a:xfrm>
            <a:off x="4409575" y="1558562"/>
            <a:ext cx="4528185" cy="2936875"/>
            <a:chOff x="4409575" y="1558562"/>
            <a:chExt cx="4528185" cy="29368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9575" y="1558562"/>
              <a:ext cx="4528049" cy="2936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6725" y="1596662"/>
              <a:ext cx="4413749" cy="2822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955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62400" y="2495550"/>
            <a:ext cx="5100320" cy="188341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7200" spc="400" dirty="0">
                <a:solidFill>
                  <a:srgbClr val="FFFFFF"/>
                </a:solidFill>
                <a:latin typeface="Arial"/>
                <a:cs typeface="Arial"/>
              </a:rPr>
              <a:t>Thank</a:t>
            </a:r>
            <a:r>
              <a:rPr sz="72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200" b="1" spc="180" dirty="0">
                <a:solidFill>
                  <a:srgbClr val="FFFFFF"/>
                </a:solidFill>
                <a:latin typeface="Arial"/>
                <a:cs typeface="Arial"/>
              </a:rPr>
              <a:t>you.</a:t>
            </a:r>
            <a:endParaRPr sz="7200" dirty="0">
              <a:latin typeface="Arial"/>
              <a:cs typeface="Arial"/>
            </a:endParaRPr>
          </a:p>
          <a:p>
            <a:pPr marL="160655" algn="l">
              <a:lnSpc>
                <a:spcPct val="100000"/>
              </a:lnSpc>
              <a:spcBef>
                <a:spcPts val="560"/>
              </a:spcBef>
            </a:pPr>
            <a:r>
              <a:rPr lang="da-DK" sz="3600" i="1" spc="170" dirty="0">
                <a:solidFill>
                  <a:srgbClr val="FF0000"/>
                </a:solidFill>
                <a:latin typeface="Arial"/>
                <a:cs typeface="Arial"/>
              </a:rPr>
              <a:t>Benjamin</a:t>
            </a:r>
            <a:endParaRPr sz="36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2800" y="561975"/>
            <a:ext cx="0" cy="4038600"/>
          </a:xfrm>
          <a:custGeom>
            <a:avLst/>
            <a:gdLst/>
            <a:ahLst/>
            <a:cxnLst/>
            <a:rect l="l" t="t" r="r" b="b"/>
            <a:pathLst>
              <a:path h="4038600">
                <a:moveTo>
                  <a:pt x="0" y="0"/>
                </a:moveTo>
                <a:lnTo>
                  <a:pt x="0" y="40385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300" y="963287"/>
            <a:ext cx="915669" cy="157861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7200" spc="-1465" dirty="0">
                <a:solidFill>
                  <a:srgbClr val="F7485E"/>
                </a:solidFill>
              </a:rPr>
              <a:t>1</a:t>
            </a:r>
            <a:endParaRPr sz="7200"/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pc="60" dirty="0"/>
              <a:t>Visual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7300" y="2879463"/>
            <a:ext cx="1770380" cy="1345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130" dirty="0">
                <a:solidFill>
                  <a:srgbClr val="3C3C39"/>
                </a:solidFill>
                <a:latin typeface="Arial"/>
                <a:cs typeface="Arial"/>
              </a:rPr>
              <a:t>Name</a:t>
            </a:r>
            <a:r>
              <a:rPr sz="1400" spc="-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3C3C39"/>
                </a:solidFill>
                <a:latin typeface="Arial"/>
                <a:cs typeface="Arial"/>
              </a:rPr>
              <a:t>the</a:t>
            </a:r>
            <a:endParaRPr sz="1400" dirty="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90" dirty="0">
                <a:solidFill>
                  <a:srgbClr val="3C3C39"/>
                </a:solidFill>
                <a:latin typeface="Arial"/>
                <a:cs typeface="Arial"/>
              </a:rPr>
              <a:t>sub-</a:t>
            </a:r>
            <a:r>
              <a:rPr sz="1400" spc="65" dirty="0">
                <a:solidFill>
                  <a:srgbClr val="3C3C39"/>
                </a:solidFill>
                <a:latin typeface="Arial"/>
                <a:cs typeface="Arial"/>
              </a:rPr>
              <a:t>categories</a:t>
            </a:r>
            <a:r>
              <a:rPr sz="14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3C3C39"/>
                </a:solidFill>
                <a:latin typeface="Arial"/>
                <a:cs typeface="Arial"/>
              </a:rPr>
              <a:t>with the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00" dirty="0">
                <a:solidFill>
                  <a:srgbClr val="3C3C39"/>
                </a:solidFill>
                <a:latin typeface="Arial"/>
                <a:cs typeface="Arial"/>
              </a:rPr>
              <a:t>highest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90" dirty="0">
                <a:solidFill>
                  <a:srgbClr val="3C3C39"/>
                </a:solidFill>
                <a:latin typeface="Arial"/>
                <a:cs typeface="Arial"/>
              </a:rPr>
              <a:t>and </a:t>
            </a:r>
            <a:r>
              <a:rPr sz="1400" spc="80" dirty="0">
                <a:solidFill>
                  <a:srgbClr val="3C3C39"/>
                </a:solidFill>
                <a:latin typeface="Arial"/>
                <a:cs typeface="Arial"/>
              </a:rPr>
              <a:t>lowest</a:t>
            </a:r>
            <a:r>
              <a:rPr sz="1400" spc="-3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3C3C39"/>
                </a:solidFill>
                <a:latin typeface="Arial"/>
                <a:cs typeface="Arial"/>
              </a:rPr>
              <a:t>sales</a:t>
            </a:r>
            <a:endParaRPr lang="da-DK" sz="1400" spc="-20" dirty="0">
              <a:solidFill>
                <a:srgbClr val="3C3C39"/>
              </a:solidFill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endParaRPr lang="da-DK" sz="1400" spc="-20" dirty="0">
              <a:solidFill>
                <a:srgbClr val="3C3C39"/>
              </a:solidFill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lang="da-DK" sz="1400" b="1" spc="-20" dirty="0">
                <a:solidFill>
                  <a:srgbClr val="3C3C39"/>
                </a:solidFill>
                <a:latin typeface="Arial"/>
                <a:cs typeface="Arial"/>
              </a:rPr>
              <a:t>- Chart</a:t>
            </a:r>
            <a:endParaRPr sz="1400" b="1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38950" y="882386"/>
            <a:ext cx="3566803" cy="4038599"/>
            <a:chOff x="4738950" y="882387"/>
            <a:chExt cx="3007995" cy="34429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8950" y="882387"/>
              <a:ext cx="3007599" cy="34429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100" y="920487"/>
              <a:ext cx="2893299" cy="3328675"/>
            </a:xfrm>
            <a:prstGeom prst="rect">
              <a:avLst/>
            </a:prstGeom>
          </p:spPr>
        </p:pic>
      </p:grpSp>
      <p:sp>
        <p:nvSpPr>
          <p:cNvPr id="8" name="Tekstfelt 7">
            <a:extLst>
              <a:ext uri="{FF2B5EF4-FFF2-40B4-BE49-F238E27FC236}">
                <a16:creationId xmlns:a16="http://schemas.microsoft.com/office/drawing/2014/main" id="{00E14AF9-4AB8-795F-08F4-C6E487995D68}"/>
              </a:ext>
            </a:extLst>
          </p:cNvPr>
          <p:cNvSpPr txBox="1"/>
          <p:nvPr/>
        </p:nvSpPr>
        <p:spPr>
          <a:xfrm>
            <a:off x="4572000" y="895994"/>
            <a:ext cx="3733799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Når</a:t>
            </a:r>
            <a:r>
              <a:rPr lang="en-GB" dirty="0"/>
              <a:t> I ser listen, </a:t>
            </a:r>
            <a:r>
              <a:rPr lang="en-GB" dirty="0" err="1"/>
              <a:t>skal</a:t>
            </a:r>
            <a:r>
              <a:rPr lang="en-GB" dirty="0"/>
              <a:t> I </a:t>
            </a:r>
            <a:r>
              <a:rPr lang="en-GB" dirty="0" err="1"/>
              <a:t>råbe</a:t>
            </a:r>
            <a:r>
              <a:rPr lang="en-GB" dirty="0"/>
              <a:t> </a:t>
            </a:r>
            <a:r>
              <a:rPr lang="en-GB" dirty="0" err="1"/>
              <a:t>svaret</a:t>
            </a:r>
            <a:r>
              <a:rPr lang="en-GB" dirty="0"/>
              <a:t> </a:t>
            </a:r>
            <a:r>
              <a:rPr lang="en-GB" dirty="0" err="1">
                <a:solidFill>
                  <a:srgbClr val="FF0000"/>
                </a:solidFill>
              </a:rPr>
              <a:t>højt</a:t>
            </a:r>
            <a:r>
              <a:rPr lang="en-GB" dirty="0"/>
              <a:t> </a:t>
            </a:r>
            <a:r>
              <a:rPr lang="en-GB" dirty="0" err="1"/>
              <a:t>ligeså</a:t>
            </a:r>
            <a:r>
              <a:rPr lang="en-GB" dirty="0"/>
              <a:t> </a:t>
            </a:r>
            <a:r>
              <a:rPr lang="en-GB" dirty="0" err="1"/>
              <a:t>snart</a:t>
            </a:r>
            <a:r>
              <a:rPr lang="en-GB" dirty="0"/>
              <a:t> I </a:t>
            </a:r>
            <a:r>
              <a:rPr lang="en-GB" dirty="0" err="1"/>
              <a:t>ved</a:t>
            </a:r>
            <a:r>
              <a:rPr lang="en-GB" dirty="0"/>
              <a:t>, </a:t>
            </a:r>
            <a:r>
              <a:rPr lang="en-GB" dirty="0" err="1"/>
              <a:t>hvilken</a:t>
            </a:r>
            <a:r>
              <a:rPr lang="en-GB" dirty="0"/>
              <a:t> </a:t>
            </a:r>
            <a:r>
              <a:rPr lang="en-GB" dirty="0" err="1"/>
              <a:t>kategori</a:t>
            </a:r>
            <a:r>
              <a:rPr lang="en-GB" dirty="0"/>
              <a:t> der </a:t>
            </a:r>
            <a:r>
              <a:rPr lang="en-GB" dirty="0" err="1"/>
              <a:t>har</a:t>
            </a:r>
            <a:r>
              <a:rPr lang="en-GB" dirty="0"/>
              <a:t> </a:t>
            </a:r>
            <a:r>
              <a:rPr lang="en-GB" dirty="0" err="1"/>
              <a:t>flest</a:t>
            </a:r>
            <a:r>
              <a:rPr lang="en-GB" dirty="0"/>
              <a:t> </a:t>
            </a:r>
            <a:r>
              <a:rPr lang="en-GB" dirty="0" err="1"/>
              <a:t>salg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2800" y="561975"/>
            <a:ext cx="0" cy="4038600"/>
          </a:xfrm>
          <a:custGeom>
            <a:avLst/>
            <a:gdLst/>
            <a:ahLst/>
            <a:cxnLst/>
            <a:rect l="l" t="t" r="r" b="b"/>
            <a:pathLst>
              <a:path h="4038600">
                <a:moveTo>
                  <a:pt x="0" y="0"/>
                </a:moveTo>
                <a:lnTo>
                  <a:pt x="0" y="40385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pc="-1465" dirty="0"/>
              <a:t>1</a:t>
            </a: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400" spc="60" dirty="0">
                <a:solidFill>
                  <a:srgbClr val="3C3C39"/>
                </a:solidFill>
              </a:rPr>
              <a:t>Visual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067300" y="2879463"/>
            <a:ext cx="1829435" cy="115076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solidFill>
                  <a:srgbClr val="3C3C39"/>
                </a:solidFill>
                <a:latin typeface="Arial"/>
                <a:cs typeface="Arial"/>
              </a:rPr>
              <a:t>Easier</a:t>
            </a:r>
            <a:r>
              <a:rPr sz="14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10" dirty="0">
                <a:solidFill>
                  <a:srgbClr val="3C3C39"/>
                </a:solidFill>
                <a:latin typeface="Arial"/>
                <a:cs typeface="Arial"/>
              </a:rPr>
              <a:t>to</a:t>
            </a:r>
            <a:r>
              <a:rPr sz="1400" spc="4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90" dirty="0">
                <a:solidFill>
                  <a:srgbClr val="3C3C39"/>
                </a:solidFill>
                <a:latin typeface="Arial"/>
                <a:cs typeface="Arial"/>
              </a:rPr>
              <a:t>identify</a:t>
            </a:r>
            <a:r>
              <a:rPr sz="1400" spc="3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3C3C39"/>
                </a:solidFill>
                <a:latin typeface="Arial"/>
                <a:cs typeface="Arial"/>
              </a:rPr>
              <a:t>the </a:t>
            </a:r>
            <a:r>
              <a:rPr sz="1400" spc="135" dirty="0">
                <a:solidFill>
                  <a:srgbClr val="3C3C39"/>
                </a:solidFill>
                <a:latin typeface="Arial"/>
                <a:cs typeface="Arial"/>
              </a:rPr>
              <a:t>two</a:t>
            </a:r>
            <a:r>
              <a:rPr sz="14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90" dirty="0">
                <a:solidFill>
                  <a:srgbClr val="3C3C39"/>
                </a:solidFill>
                <a:latin typeface="Arial"/>
                <a:cs typeface="Arial"/>
              </a:rPr>
              <a:t>sub-</a:t>
            </a:r>
            <a:r>
              <a:rPr sz="1400" spc="55" dirty="0">
                <a:solidFill>
                  <a:srgbClr val="3C3C39"/>
                </a:solidFill>
                <a:latin typeface="Arial"/>
                <a:cs typeface="Arial"/>
              </a:rPr>
              <a:t>categories </a:t>
            </a:r>
            <a:r>
              <a:rPr sz="1400" spc="95" dirty="0">
                <a:solidFill>
                  <a:srgbClr val="3C3C39"/>
                </a:solidFill>
                <a:latin typeface="Arial"/>
                <a:cs typeface="Arial"/>
              </a:rPr>
              <a:t>now?</a:t>
            </a:r>
            <a:endParaRPr lang="da-DK" sz="1400" spc="95" dirty="0">
              <a:solidFill>
                <a:srgbClr val="3C3C39"/>
              </a:solidFill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endParaRPr lang="da-DK" sz="1400" spc="95" dirty="0">
              <a:solidFill>
                <a:srgbClr val="3C3C39"/>
              </a:solidFill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da-DK" sz="1400" b="1" spc="95" dirty="0">
                <a:solidFill>
                  <a:srgbClr val="3C3C39"/>
                </a:solidFill>
                <a:latin typeface="Arial"/>
                <a:cs typeface="Arial"/>
              </a:rPr>
              <a:t>- Bar Chart</a:t>
            </a:r>
            <a:endParaRPr sz="1400" b="1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6688" y="1000550"/>
            <a:ext cx="5039360" cy="3180715"/>
            <a:chOff x="3666688" y="1000550"/>
            <a:chExt cx="5039360" cy="31807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6688" y="1000550"/>
              <a:ext cx="5038788" cy="3180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3838" y="1038650"/>
              <a:ext cx="4924488" cy="3066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32800" y="561975"/>
            <a:ext cx="0" cy="4038600"/>
          </a:xfrm>
          <a:custGeom>
            <a:avLst/>
            <a:gdLst/>
            <a:ahLst/>
            <a:cxnLst/>
            <a:rect l="l" t="t" r="r" b="b"/>
            <a:pathLst>
              <a:path h="4038600">
                <a:moveTo>
                  <a:pt x="0" y="0"/>
                </a:moveTo>
                <a:lnTo>
                  <a:pt x="0" y="4038599"/>
                </a:lnTo>
              </a:path>
            </a:pathLst>
          </a:custGeom>
          <a:ln w="9524">
            <a:solidFill>
              <a:srgbClr val="3C3C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pc="-1465" dirty="0"/>
              <a:t>1</a:t>
            </a: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400" spc="60" dirty="0">
                <a:solidFill>
                  <a:srgbClr val="3C3C39"/>
                </a:solidFill>
              </a:rPr>
              <a:t>Visual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067300" y="2879463"/>
            <a:ext cx="1616075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35" dirty="0">
                <a:solidFill>
                  <a:srgbClr val="3C3C39"/>
                </a:solidFill>
                <a:latin typeface="Arial"/>
                <a:cs typeface="Arial"/>
              </a:rPr>
              <a:t>What</a:t>
            </a:r>
            <a:r>
              <a:rPr sz="1400" spc="-15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114" dirty="0">
                <a:solidFill>
                  <a:srgbClr val="3C3C39"/>
                </a:solidFill>
                <a:latin typeface="Arial"/>
                <a:cs typeface="Arial"/>
              </a:rPr>
              <a:t>about</a:t>
            </a:r>
            <a:r>
              <a:rPr sz="1400" spc="-10" dirty="0">
                <a:solidFill>
                  <a:srgbClr val="3C3C3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3C3C39"/>
                </a:solidFill>
                <a:latin typeface="Arial"/>
                <a:cs typeface="Arial"/>
              </a:rPr>
              <a:t>now?</a:t>
            </a:r>
            <a:endParaRPr lang="da-DK" sz="1400" spc="95" dirty="0">
              <a:solidFill>
                <a:srgbClr val="3C3C3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da-DK" sz="1400" spc="95" dirty="0">
              <a:solidFill>
                <a:srgbClr val="3C3C39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a-DK" sz="1400" b="1" spc="95" dirty="0">
                <a:solidFill>
                  <a:srgbClr val="3C3C39"/>
                </a:solidFill>
                <a:latin typeface="Arial"/>
                <a:cs typeface="Arial"/>
              </a:rPr>
              <a:t>- med Sortering</a:t>
            </a:r>
            <a:endParaRPr sz="1400" b="1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66700" y="1000550"/>
            <a:ext cx="5130800" cy="3180715"/>
            <a:chOff x="3666700" y="1000550"/>
            <a:chExt cx="5130800" cy="31807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6700" y="1000550"/>
              <a:ext cx="5130574" cy="3180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3850" y="1038650"/>
              <a:ext cx="5016274" cy="3066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18838</TotalTime>
  <Words>2407</Words>
  <Application>Microsoft Macintosh PowerPoint</Application>
  <PresentationFormat>On-screen Show (16:9)</PresentationFormat>
  <Paragraphs>492</Paragraphs>
  <Slides>65</Slides>
  <Notes>10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Arial-BoldItalicMT</vt:lpstr>
      <vt:lpstr>Calibri</vt:lpstr>
      <vt:lpstr>Merriweather</vt:lpstr>
      <vt:lpstr>MS Sans Serif</vt:lpstr>
      <vt:lpstr>Open Sans</vt:lpstr>
      <vt:lpstr>Times New Roman</vt:lpstr>
      <vt:lpstr>Office Theme</vt:lpstr>
      <vt:lpstr>PowerPoint Presentation</vt:lpstr>
      <vt:lpstr>Virksomhedsbesøg ved The Tech Collective</vt:lpstr>
      <vt:lpstr>Tableau fundamentals training</vt:lpstr>
      <vt:lpstr>Agenda</vt:lpstr>
      <vt:lpstr>Tableau og de forskellige visualiuseringsformer</vt:lpstr>
      <vt:lpstr>PowerPoint Presentation</vt:lpstr>
      <vt:lpstr>1 Visual</vt:lpstr>
      <vt:lpstr>1 Visual</vt:lpstr>
      <vt:lpstr>1 Visual</vt:lpstr>
      <vt:lpstr>2 Interactive</vt:lpstr>
      <vt:lpstr>Wide vs. long datasets</vt:lpstr>
      <vt:lpstr>Wide vs. long datasets</vt:lpstr>
      <vt:lpstr>File formats</vt:lpstr>
      <vt:lpstr>Data types in Tableau</vt:lpstr>
      <vt:lpstr>Let’s get started in Tableau!</vt:lpstr>
      <vt:lpstr>Agenda</vt:lpstr>
      <vt:lpstr>Interface – Start page</vt:lpstr>
      <vt:lpstr>Interface – Import data</vt:lpstr>
      <vt:lpstr>Hands-on: Connect and prepare data Exercise 1: Why should Product ID be a string?</vt:lpstr>
      <vt:lpstr>Agenda</vt:lpstr>
      <vt:lpstr>Interface – Visualisation view</vt:lpstr>
      <vt:lpstr>Dimensions vs. Measures / Dimensioner vs. Mål (Tal)</vt:lpstr>
      <vt:lpstr>Columns vs rows</vt:lpstr>
      <vt:lpstr>Columns vs rows</vt:lpstr>
      <vt:lpstr>Interface – Visualisation view</vt:lpstr>
      <vt:lpstr>Hands-on: Bar chart Exercise 2: Which sub-category has the highest sales?</vt:lpstr>
      <vt:lpstr>Marks card</vt:lpstr>
      <vt:lpstr>Color</vt:lpstr>
      <vt:lpstr>Hands-on: Color and label Exercise 3: How much do we sell of each sub-category, and do large sales bring higher proﬁt?</vt:lpstr>
      <vt:lpstr>Agenda</vt:lpstr>
      <vt:lpstr>Filters</vt:lpstr>
      <vt:lpstr>Hands-on: Filter Exercise 4: Which products sell well within each category?</vt:lpstr>
      <vt:lpstr>Hands-on: Dates Exercise 5: Group data</vt:lpstr>
      <vt:lpstr>Interface – Visualisation type</vt:lpstr>
      <vt:lpstr>Date parts vs. Date values</vt:lpstr>
      <vt:lpstr>Hands-on: Dates Exercise 6: The ﬁrm wants to investigate the seasonal pattern and the overall trend in sold quantity</vt:lpstr>
      <vt:lpstr>Businesscasen – Hvad skal vi annalysere?</vt:lpstr>
      <vt:lpstr>Map</vt:lpstr>
      <vt:lpstr>Hands-on: Maps Exercise 7.1: Do people buy more when discount is higher?</vt:lpstr>
      <vt:lpstr>Hands-on: Filter, date and map Exercise 7.2: Which countries generate the highest proﬁt within a given time period and category?</vt:lpstr>
      <vt:lpstr>Hands-on: Table Exercise 8: Create a table with multiple measures</vt:lpstr>
      <vt:lpstr>Hands-on: Table Exercise 8: Create a table with multiple measures</vt:lpstr>
      <vt:lpstr>Interface – Create Dashboard</vt:lpstr>
      <vt:lpstr>Interface – Dashboard</vt:lpstr>
      <vt:lpstr>Hands-on: Dashboard Exercise 9: Create your own sales superstore dashboard</vt:lpstr>
      <vt:lpstr>Hands-on: Multiple ﬁelds Exercise 8: Is the proﬁt driven by sales over time?</vt:lpstr>
      <vt:lpstr>Hands-on: Table Exercise 9.1: Recreate 3 visualisations you have made before</vt:lpstr>
      <vt:lpstr>Agenda</vt:lpstr>
      <vt:lpstr>Ekstra</vt:lpstr>
      <vt:lpstr>Flip Tabeller i Excel</vt:lpstr>
      <vt:lpstr>Joins i Tableau</vt:lpstr>
      <vt:lpstr>RELATIONSSHIP or JOIN or BLEND</vt:lpstr>
      <vt:lpstr>Binde Tabeller sammen</vt:lpstr>
      <vt:lpstr>Agenda</vt:lpstr>
      <vt:lpstr>Opsummering</vt:lpstr>
      <vt:lpstr>Where to ﬁnd more knowledge?</vt:lpstr>
      <vt:lpstr>PowerPoint Presentation</vt:lpstr>
      <vt:lpstr>1 Inspiration</vt:lpstr>
      <vt:lpstr>1 Inspiration</vt:lpstr>
      <vt:lpstr>If time</vt:lpstr>
      <vt:lpstr>Hands-on: Reference lines Exercise: Which product sales are below category average?</vt:lpstr>
      <vt:lpstr>Hands-on: Group Exercise: We want to look at all paper articles together</vt:lpstr>
      <vt:lpstr>Measure names and measures values Auto-generated ﬁelds</vt:lpstr>
      <vt:lpstr>Hands-on: Multiple ﬁelds Exercise: How are sales, proﬁt and quantity over time?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20211203 - External - KEA - Tableau 1</dc:title>
  <cp:lastModifiedBy>Benjamin Hughes</cp:lastModifiedBy>
  <cp:revision>53</cp:revision>
  <dcterms:created xsi:type="dcterms:W3CDTF">2022-10-25T12:18:33Z</dcterms:created>
  <dcterms:modified xsi:type="dcterms:W3CDTF">2024-11-10T20:18:09Z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